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61" r:id="rId4"/>
    <p:sldId id="259" r:id="rId5"/>
    <p:sldId id="264" r:id="rId6"/>
    <p:sldId id="268" r:id="rId7"/>
    <p:sldId id="266" r:id="rId8"/>
    <p:sldId id="265" r:id="rId9"/>
    <p:sldId id="277" r:id="rId10"/>
    <p:sldId id="267" r:id="rId11"/>
    <p:sldId id="27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AC4F1-46E3-4FAB-842B-92FF2E131AC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CF2B-794C-40A6-8A23-75D69221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9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9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1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7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7CF2B-794C-40A6-8A23-75D6922183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3681-EC7E-40D8-97E3-760A85423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27437-6579-420C-B142-7DB944ABD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2BE2-BD03-444A-8601-969A6CC9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D508-42D4-410A-B805-95FE817E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BC02F-4B98-4109-BFDD-4C758771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jClassifierImageBottom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57950"/>
            <a:ext cx="152400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B20F-A65B-4BB1-9D5B-BE9BACCC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C438B-EC87-45B4-B369-AEB9409FC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EC38-E5C5-47B1-AA87-CB7CDEF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B628F-155C-4B97-8A33-A6BEAE4D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CDB9-5667-4ABB-89FF-69E61AEF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0E953-5359-48AF-9C63-A26EE879D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EA553-E75C-4B51-A773-BDFBD8582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628B-D977-43E6-84C3-35D56376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041ED-8984-492A-858D-24B080B8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E8EDE-1347-4C81-AF6A-2D8E41D0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24DD-F1FE-4A07-BD3F-BEBFEBAE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F3DF8-546F-408F-B7F6-9300FC70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78D9-0B10-46D3-896F-D1822D21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2E89-BFE1-40D9-A7EA-B7B97A42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3AF8-EC12-4A36-909D-6F536EE4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bjClassifierImageBottom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57950"/>
            <a:ext cx="152400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CDD6-FAA7-4AC7-9241-84910420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2FB24-A3EB-4D17-B0C1-0187E7E97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AAE39-D495-4195-B5CD-CD97B98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C5E1A-53F5-4DAD-A41E-2981464D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F03D-6818-4F48-AC26-466F158E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FC34-9953-4DB3-9946-AE96726B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DD04-6068-48B4-B200-2E5D33607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5ECFF-BF76-429E-9FCC-C6D0C0BE9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E045C-D87F-4D77-BCED-0C2B2B26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FF070-33B9-4349-821E-768B1CAD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6DD32-AD99-4054-9FD8-E7503274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291B-D131-4C2A-AB64-C2CC4F9F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57845-87E2-48F6-A765-6E3F2CC4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B61B2-3740-428C-B7C9-E740DE55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15C6-385A-46A5-83AE-C0EB95AC0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3CC42-7F32-4CF6-882C-37F2C3E63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F3583-A85D-401C-BC02-00D2AA89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DA760-1545-45B4-8872-946C94F0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CD4E7-DBB9-476C-86DD-B48A3AC1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7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05E6-BEA1-4B53-B3A0-EF768B4B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75820-EC86-4C9C-8801-78ED843B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53765-3974-47D2-897A-AABFB867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7F7FE-0A60-4A7D-AB73-43D81BDA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5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D472F-4F9C-41F3-AA37-812A1EC4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87FA7-0A88-4F7F-B6ED-FCFBA426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6643-0807-4DF4-9B35-3031BD45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C832-8FDC-46B0-8F3D-870C586A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9389-60C0-48E5-8A6F-1FC34487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E2447-5FC2-48B6-8DBB-9102563D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3CA08-FB49-437C-A10D-06191961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7A477-0A1B-4626-9A33-B5474D39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609FB-BDE8-469C-95A5-675BF5CC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665E-46FF-4C3E-92B9-5DA2746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0CD35-8487-463A-B38D-E64177560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7FD79-2425-4A42-8480-019428256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249BB-0580-478F-AD21-051397E8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27B17-7204-4402-9780-764349BB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8862D-1152-4C7B-A94B-1B75B33C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130B6-4692-47F8-93B1-62A3C0E0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8D6D-9F82-4DB4-9D28-EF33D8B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EE8E9-97C2-457F-9CA8-2F8E40270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84C8-26A5-4727-950A-0D162248EF0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222D-A821-4578-A0A1-C51AAE584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1F3D-2584-4FEB-B995-5E6894472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F88C-D9E2-4368-96C8-10E168BD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86F634-D48E-45F2-A2E1-3E686581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2540"/>
            <a:ext cx="9144000" cy="1655762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Pharmacovigilance: Protecting Your </a:t>
            </a:r>
            <a:r>
              <a:rPr lang="en-US" sz="4100" dirty="0" smtClean="0">
                <a:solidFill>
                  <a:schemeClr val="bg1"/>
                </a:solidFill>
              </a:rPr>
              <a:t>Employees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8096075" cy="132556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Strategies for mitigating </a:t>
            </a:r>
            <a:r>
              <a:rPr lang="en-US" sz="3200" b="1" dirty="0" smtClean="0"/>
              <a:t>risk (cont.)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413"/>
            <a:ext cx="10515600" cy="4205550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Weaning off medication </a:t>
            </a:r>
          </a:p>
          <a:p>
            <a:pPr marL="742950" lvl="1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Process of tapering</a:t>
            </a:r>
          </a:p>
          <a:p>
            <a:pPr marL="742950" lvl="1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Compassionate Weaning</a:t>
            </a:r>
          </a:p>
          <a:p>
            <a:pPr marL="1200150" lvl="2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5 to 10% reduction per week</a:t>
            </a:r>
          </a:p>
          <a:p>
            <a:pPr marL="1200150" lvl="2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Pharmaceutical dosing not designed for this type adjustment</a:t>
            </a:r>
          </a:p>
          <a:p>
            <a:pPr marL="1657350" lvl="3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Requires a detailed weaning schedule</a:t>
            </a:r>
          </a:p>
          <a:p>
            <a:pPr marL="1657350" lvl="3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May involve switching to other opioids – based on MED</a:t>
            </a:r>
          </a:p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De-prescribing</a:t>
            </a:r>
          </a:p>
          <a:p>
            <a:pPr marL="742950" lvl="1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Identifying medication a patient no longer needs</a:t>
            </a:r>
          </a:p>
          <a:p>
            <a:pPr marL="742950" lvl="1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Must cancel remaining refills!</a:t>
            </a:r>
          </a:p>
          <a:p>
            <a:pPr marL="742950" lvl="1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Often a natural consequence of reversing a prescription cascade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3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2023" y="1971675"/>
            <a:ext cx="6667953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D3B5-37AC-4C4C-86B3-8BEC176D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083" y="365125"/>
            <a:ext cx="805261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Pharmacovigilance:  Protecting Your Employees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DCF6-187B-4718-994C-B3DC735F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180" y="1912437"/>
            <a:ext cx="5045279" cy="4000145"/>
          </a:xfrm>
        </p:spPr>
        <p:txBody>
          <a:bodyPr>
            <a:normAutofit/>
          </a:bodyPr>
          <a:lstStyle/>
          <a:p>
            <a:pPr marL="114300" lvl="1" indent="0">
              <a:lnSpc>
                <a:spcPct val="170000"/>
              </a:lnSpc>
              <a:spcBef>
                <a:spcPts val="0"/>
              </a:spcBef>
              <a:buClr>
                <a:srgbClr val="F46906"/>
              </a:buClr>
              <a:buSzPct val="70000"/>
              <a:buNone/>
              <a:defRPr/>
            </a:pPr>
            <a:r>
              <a:rPr lang="en-US" sz="1800" b="1" dirty="0">
                <a:solidFill>
                  <a:srgbClr val="F4690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Learning Objectives</a:t>
            </a:r>
            <a:endParaRPr lang="en-US" sz="1800" dirty="0" smtClean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-342900">
              <a:lnSpc>
                <a:spcPct val="170000"/>
              </a:lnSpc>
              <a:spcBef>
                <a:spcPts val="0"/>
              </a:spcBef>
              <a:buClr>
                <a:srgbClr val="F46906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Recognize 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 approval of a drug by the FDA is not the end of its evaluation, but rather a transition to post-marketing surveillance</a:t>
            </a:r>
            <a:r>
              <a:rPr lang="en-US" sz="16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457200" lvl="1" indent="-342900">
              <a:lnSpc>
                <a:spcPct val="170000"/>
              </a:lnSpc>
              <a:spcBef>
                <a:spcPts val="0"/>
              </a:spcBef>
              <a:buClr>
                <a:srgbClr val="F46906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that the modern-day role of a clinical pharmacist is to evaluate drug therapy in terms of risk versus benefit.</a:t>
            </a:r>
          </a:p>
          <a:p>
            <a:pPr marL="457200" lvl="1" indent="-342900">
              <a:lnSpc>
                <a:spcPct val="170000"/>
              </a:lnSpc>
              <a:spcBef>
                <a:spcPts val="0"/>
              </a:spcBef>
              <a:buClr>
                <a:srgbClr val="F46906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de-prescribing and recognize when it should be employed. </a:t>
            </a:r>
          </a:p>
          <a:p>
            <a:pPr marL="457200" lvl="1" indent="-342900">
              <a:lnSpc>
                <a:spcPct val="170000"/>
              </a:lnSpc>
              <a:spcBef>
                <a:spcPts val="0"/>
              </a:spcBef>
              <a:buClr>
                <a:srgbClr val="F46906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1600" dirty="0" smtClean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477" y="19922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4690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Presented by:</a:t>
            </a:r>
          </a:p>
          <a:p>
            <a:endParaRPr lang="en-US" b="1" dirty="0">
              <a:solidFill>
                <a:srgbClr val="F46906"/>
              </a:solidFill>
              <a:latin typeface="Open Sans Light" panose="020B0306030504020204" pitchFamily="34" charset="0"/>
            </a:endParaRPr>
          </a:p>
          <a:p>
            <a:r>
              <a:rPr lang="en-US" b="1" dirty="0">
                <a:solidFill>
                  <a:srgbClr val="F46906"/>
                </a:solidFill>
                <a:latin typeface="Open Sans Light" panose="020B0306030504020204" pitchFamily="34" charset="0"/>
              </a:rPr>
              <a:t>      </a:t>
            </a:r>
            <a:r>
              <a:rPr lang="en-US" b="1" dirty="0">
                <a:solidFill>
                  <a:srgbClr val="413D3D"/>
                </a:solidFill>
                <a:latin typeface="Open Sans Light" panose="020B0306030504020204" pitchFamily="34" charset="0"/>
              </a:rPr>
              <a:t>Phil Walls, </a:t>
            </a:r>
            <a:r>
              <a:rPr lang="en-US" b="1" dirty="0" err="1">
                <a:solidFill>
                  <a:srgbClr val="413D3D"/>
                </a:solidFill>
                <a:latin typeface="Open Sans Light" panose="020B0306030504020204" pitchFamily="34" charset="0"/>
              </a:rPr>
              <a:t>RPh</a:t>
            </a:r>
            <a:endParaRPr lang="en-US" b="1" dirty="0">
              <a:solidFill>
                <a:srgbClr val="413D3D"/>
              </a:solidFill>
              <a:latin typeface="Open Sans Light" panose="020B0306030504020204" pitchFamily="34" charset="0"/>
            </a:endParaRPr>
          </a:p>
          <a:p>
            <a:r>
              <a:rPr lang="en-US" b="1" dirty="0">
                <a:solidFill>
                  <a:srgbClr val="413D3D"/>
                </a:solidFill>
                <a:latin typeface="Open Sans Light" panose="020B0306030504020204" pitchFamily="34" charset="0"/>
              </a:rPr>
              <a:t>      Chief Clinical Officer</a:t>
            </a:r>
          </a:p>
          <a:p>
            <a:r>
              <a:rPr lang="en-US" b="1" dirty="0">
                <a:solidFill>
                  <a:srgbClr val="413D3D"/>
                </a:solidFill>
                <a:latin typeface="Open Sans Light" panose="020B0306030504020204" pitchFamily="34" charset="0"/>
              </a:rPr>
              <a:t>      </a:t>
            </a:r>
            <a:r>
              <a:rPr lang="en-US" b="1" dirty="0" err="1">
                <a:solidFill>
                  <a:srgbClr val="413D3D"/>
                </a:solidFill>
                <a:latin typeface="Open Sans Light" panose="020B0306030504020204" pitchFamily="34" charset="0"/>
              </a:rPr>
              <a:t>myMatrixx</a:t>
            </a:r>
            <a:endParaRPr lang="en-US" dirty="0">
              <a:solidFill>
                <a:srgbClr val="41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5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Pharmacovigilance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413"/>
            <a:ext cx="10515600" cy="420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A </a:t>
            </a:r>
            <a:r>
              <a:rPr lang="en-US" sz="1600" dirty="0"/>
              <a:t>significant component of post-marketing surveillance that occurs after a drug reaches the market following clinical trial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0" y="2236084"/>
            <a:ext cx="10089754" cy="3676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023073"/>
            <a:ext cx="4781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www.nebiolab.com/drug-discovery-and-development-process/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is a PBM?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1116" y="1590020"/>
            <a:ext cx="6686025" cy="4276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5738" y="1958805"/>
            <a:ext cx="3744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400" dirty="0" smtClean="0"/>
              <a:t>Pharmacy Benefit Management</a:t>
            </a:r>
            <a:endParaRPr lang="en-US" sz="2400" dirty="0"/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On-line adjudication of prescription claims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Based on standards developed by the National Council for Prescription Drug Programs (NCPDP)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NCPDP is an ANSI-driven organization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Manages formularies and rules on behalf of payers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Provides clinical and compliance oversight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Not a PBA!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Aspects of Pharmacovigilance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413"/>
            <a:ext cx="3700244" cy="420555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400" dirty="0"/>
              <a:t>Data Collection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Passive 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Mandatory  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Active 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Data collecting Tools</a:t>
            </a:r>
          </a:p>
          <a:p>
            <a:pPr marL="342900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400" dirty="0"/>
              <a:t>Data Analysis and Reporting</a:t>
            </a:r>
          </a:p>
          <a:p>
            <a:pPr marL="342900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400" dirty="0"/>
              <a:t>Taking Action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04" y="1350627"/>
            <a:ext cx="6494142" cy="44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Pharmacovigilance: Identifying Trends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4144" y="1629063"/>
            <a:ext cx="6862448" cy="48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Pharmacovigilance:  Updating Patient Care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413"/>
            <a:ext cx="10515600" cy="4205550"/>
          </a:xfrm>
        </p:spPr>
        <p:txBody>
          <a:bodyPr/>
          <a:lstStyle/>
          <a:p>
            <a:pPr marL="457200" lvl="0" indent="-457200" eaLnBrk="0" fontAlgn="base" hangingPunct="0"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Morphine Equivalent Dose is a way to measure the “opioid load” of all the different opioids a patient may be taking and express that amount in terms of morphine dose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 patient exceeds an MED of 50mg per day, the risk of overdose increases by a factor of 2</a:t>
            </a:r>
          </a:p>
          <a:p>
            <a:pPr marL="457200" lvl="0" indent="-457200" eaLnBrk="0" fontAlgn="base" hangingPunct="0">
              <a:spcAft>
                <a:spcPct val="0"/>
              </a:spcAft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Veterans Health Administration study over 5 years, patients that died from an opioid overdose were prescribed an average MED of 98mg per day while those that survived were prescribed an average of 48mg per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Factors influencing opioid burden </a:t>
            </a:r>
            <a:r>
              <a:rPr lang="en-US" sz="3200" b="1" dirty="0" smtClean="0"/>
              <a:t>decline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413"/>
            <a:ext cx="10515600" cy="4205550"/>
          </a:xfrm>
        </p:spPr>
        <p:txBody>
          <a:bodyPr>
            <a:normAutofit lnSpcReduction="10000"/>
          </a:bodyPr>
          <a:lstStyle/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FDA’s Risk Evaluation and Mitigation Strategy (REMS)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Prescriber education</a:t>
            </a:r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From drug manufacturers</a:t>
            </a:r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From clinical pharmacists</a:t>
            </a:r>
            <a:endParaRPr lang="en-US" dirty="0"/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Prescription </a:t>
            </a:r>
            <a:r>
              <a:rPr lang="en-US" dirty="0" smtClean="0"/>
              <a:t>Drug Monitoring Programs (PDMPs)</a:t>
            </a:r>
          </a:p>
          <a:p>
            <a:pPr marL="800100" lvl="1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 smtClean="0"/>
              <a:t>CDC’s Overdose Data to Action (OD2A):  </a:t>
            </a:r>
            <a:r>
              <a:rPr lang="en-US" dirty="0"/>
              <a:t>a 3-year cooperative agreement through which CDC funds health departments in 47 states, Washington DC, two territories, and 16 cities and counties for surveillance and prevention efforts.</a:t>
            </a:r>
            <a:endParaRPr lang="en-US" dirty="0" smtClean="0"/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Early Spike Detection in California</a:t>
            </a:r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Harm Reduction in Michigan</a:t>
            </a:r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Provider Education in Oklahoma</a:t>
            </a:r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Collaborations with Public Safety in Washington</a:t>
            </a:r>
          </a:p>
          <a:p>
            <a:pPr marL="1257300" lvl="2" indent="-34290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5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127" y="331569"/>
            <a:ext cx="7411673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for mitigating risk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413"/>
            <a:ext cx="10515600" cy="420555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At-risk patient identified </a:t>
            </a:r>
            <a:r>
              <a:rPr lang="en-US" dirty="0" smtClean="0"/>
              <a:t>by </a:t>
            </a:r>
            <a:r>
              <a:rPr lang="en-US" dirty="0"/>
              <a:t>clinical pharmacist, claims </a:t>
            </a:r>
            <a:r>
              <a:rPr lang="en-US" dirty="0" smtClean="0"/>
              <a:t>professional </a:t>
            </a:r>
            <a:r>
              <a:rPr lang="en-US" dirty="0"/>
              <a:t>or nurse</a:t>
            </a:r>
          </a:p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Permission is requested to conduct a pharmacist to prescriber consultation</a:t>
            </a:r>
          </a:p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Consultation conducted with the claims </a:t>
            </a:r>
            <a:r>
              <a:rPr lang="en-US" dirty="0" smtClean="0"/>
              <a:t>professional </a:t>
            </a:r>
            <a:r>
              <a:rPr lang="en-US" dirty="0"/>
              <a:t>or nurse when appropriate</a:t>
            </a:r>
          </a:p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If necessary, case may be escalated to Medical Director</a:t>
            </a:r>
          </a:p>
          <a:p>
            <a:pPr marL="285750" indent="-285750">
              <a:buClr>
                <a:schemeClr val="accent2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A prescriber signed copy of the consultation is provided to all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9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06dbc50a-7c40-497c-8ead-392c4a2b388e" origin="userSelected">
  <element uid="3a0f620a-74f7-4504-a030-448d9ea0e08a" value=""/>
  <element uid="4ccf64bc-f240-4d04-9210-66ba0df04095" value=""/>
  <element uid="id_classification_nonbusiness" value=""/>
</sisl>
</file>

<file path=customXml/itemProps1.xml><?xml version="1.0" encoding="utf-8"?>
<ds:datastoreItem xmlns:ds="http://schemas.openxmlformats.org/officeDocument/2006/customXml" ds:itemID="{4A22A5C4-9CB1-4DA1-8E8F-317DB71055D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491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PowerPoint Presentation</vt:lpstr>
      <vt:lpstr>Pharmacovigilance:  Protecting Your Employees</vt:lpstr>
      <vt:lpstr>Pharmacovigilance</vt:lpstr>
      <vt:lpstr>What is a PBM?</vt:lpstr>
      <vt:lpstr>Aspects of Pharmacovigilance</vt:lpstr>
      <vt:lpstr>Pharmacovigilance: Identifying Trends</vt:lpstr>
      <vt:lpstr>Pharmacovigilance:  Updating Patient Care</vt:lpstr>
      <vt:lpstr>Factors influencing opioid burden decline</vt:lpstr>
      <vt:lpstr>Strategies for mitigating risk</vt:lpstr>
      <vt:lpstr>Strategies for mitigating risk (cont.)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Audie Whitt</dc:creator>
  <cp:lastModifiedBy>WALLS, PHIL P. (TAM)</cp:lastModifiedBy>
  <cp:revision>10</cp:revision>
  <dcterms:created xsi:type="dcterms:W3CDTF">2021-10-01T21:02:59Z</dcterms:created>
  <dcterms:modified xsi:type="dcterms:W3CDTF">2022-06-07T16:22:11Z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bf5412ef-0391-4779-8dbf-e5ff0d6d48c4</vt:lpwstr>
  </property>
  <property fmtid="{D5CDD505-2E9C-101B-9397-08002B2CF9AE}" pid="3" name="bjClsUserRVM">
    <vt:lpwstr>[]</vt:lpwstr>
  </property>
  <property fmtid="{D5CDD505-2E9C-101B-9397-08002B2CF9AE}" pid="4" name="bjSaver">
    <vt:lpwstr>WBu0QwNF1wW3IOcK1IUSx1iBfukjoXpQ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policy="06dbc50a-7c40-497c-8ead-392c4a2b388e" origin="userSelected" xmlns="http://www.boldonj</vt:lpwstr>
  </property>
  <property fmtid="{D5CDD505-2E9C-101B-9397-08002B2CF9AE}" pid="6" name="bjDocumentLabelXML-0">
    <vt:lpwstr>ames.com/2008/01/sie/internal/label"&gt;&lt;element uid="3a0f620a-74f7-4504-a030-448d9ea0e08a" value="" /&gt;&lt;element uid="4ccf64bc-f240-4d04-9210-66ba0df04095" value="" /&gt;&lt;element uid="id_classification_nonbusiness" value="" /&gt;&lt;/sisl&gt;</vt:lpwstr>
  </property>
  <property fmtid="{D5CDD505-2E9C-101B-9397-08002B2CF9AE}" pid="7" name="bjDocumentSecurityLabel">
    <vt:lpwstr>Public</vt:lpwstr>
  </property>
  <property fmtid="{D5CDD505-2E9C-101B-9397-08002B2CF9AE}" pid="8" name="bjESIDataClassification">
    <vt:lpwstr>XYZZYPublicfwo[qei34890ty@^C@#%^11dc45</vt:lpwstr>
  </property>
</Properties>
</file>