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21"/>
  </p:notesMasterIdLst>
  <p:handoutMasterIdLst>
    <p:handoutMasterId r:id="rId22"/>
  </p:handoutMasterIdLst>
  <p:sldIdLst>
    <p:sldId id="256" r:id="rId5"/>
    <p:sldId id="282" r:id="rId6"/>
    <p:sldId id="258" r:id="rId7"/>
    <p:sldId id="283" r:id="rId8"/>
    <p:sldId id="284" r:id="rId9"/>
    <p:sldId id="259" r:id="rId10"/>
    <p:sldId id="267" r:id="rId11"/>
    <p:sldId id="268" r:id="rId12"/>
    <p:sldId id="277" r:id="rId13"/>
    <p:sldId id="287" r:id="rId14"/>
    <p:sldId id="274" r:id="rId15"/>
    <p:sldId id="288" r:id="rId16"/>
    <p:sldId id="278" r:id="rId17"/>
    <p:sldId id="279" r:id="rId18"/>
    <p:sldId id="280" r:id="rId19"/>
    <p:sldId id="281" r:id="rId20"/>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2149" autoAdjust="0"/>
  </p:normalViewPr>
  <p:slideViewPr>
    <p:cSldViewPr>
      <p:cViewPr varScale="1">
        <p:scale>
          <a:sx n="111" d="100"/>
          <a:sy n="111" d="100"/>
        </p:scale>
        <p:origin x="161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 Haverkamp" userId="f020cc30-ba24-446a-9c11-af5e7e060713" providerId="ADAL" clId="{721C6982-AC81-4D44-9AEA-77968B005A3F}"/>
    <pc:docChg chg="delSld modSld">
      <pc:chgData name="Al Haverkamp" userId="f020cc30-ba24-446a-9c11-af5e7e060713" providerId="ADAL" clId="{721C6982-AC81-4D44-9AEA-77968B005A3F}" dt="2022-05-31T17:57:29.833" v="18" actId="20577"/>
      <pc:docMkLst>
        <pc:docMk/>
      </pc:docMkLst>
      <pc:sldChg chg="del">
        <pc:chgData name="Al Haverkamp" userId="f020cc30-ba24-446a-9c11-af5e7e060713" providerId="ADAL" clId="{721C6982-AC81-4D44-9AEA-77968B005A3F}" dt="2022-05-31T17:55:31.982" v="11" actId="2696"/>
        <pc:sldMkLst>
          <pc:docMk/>
          <pc:sldMk cId="1501205709" sldId="260"/>
        </pc:sldMkLst>
      </pc:sldChg>
      <pc:sldChg chg="del">
        <pc:chgData name="Al Haverkamp" userId="f020cc30-ba24-446a-9c11-af5e7e060713" providerId="ADAL" clId="{721C6982-AC81-4D44-9AEA-77968B005A3F}" dt="2022-05-31T17:55:38.878" v="12" actId="2696"/>
        <pc:sldMkLst>
          <pc:docMk/>
          <pc:sldMk cId="2677691186" sldId="261"/>
        </pc:sldMkLst>
      </pc:sldChg>
      <pc:sldChg chg="del">
        <pc:chgData name="Al Haverkamp" userId="f020cc30-ba24-446a-9c11-af5e7e060713" providerId="ADAL" clId="{721C6982-AC81-4D44-9AEA-77968B005A3F}" dt="2022-05-31T17:56:09.634" v="15" actId="2696"/>
        <pc:sldMkLst>
          <pc:docMk/>
          <pc:sldMk cId="660396041" sldId="269"/>
        </pc:sldMkLst>
      </pc:sldChg>
      <pc:sldChg chg="del">
        <pc:chgData name="Al Haverkamp" userId="f020cc30-ba24-446a-9c11-af5e7e060713" providerId="ADAL" clId="{721C6982-AC81-4D44-9AEA-77968B005A3F}" dt="2022-05-31T17:56:16.604" v="16" actId="2696"/>
        <pc:sldMkLst>
          <pc:docMk/>
          <pc:sldMk cId="3659997759" sldId="275"/>
        </pc:sldMkLst>
      </pc:sldChg>
      <pc:sldChg chg="del">
        <pc:chgData name="Al Haverkamp" userId="f020cc30-ba24-446a-9c11-af5e7e060713" providerId="ADAL" clId="{721C6982-AC81-4D44-9AEA-77968B005A3F}" dt="2022-05-31T17:56:26.257" v="17" actId="2696"/>
        <pc:sldMkLst>
          <pc:docMk/>
          <pc:sldMk cId="902320296" sldId="276"/>
        </pc:sldMkLst>
      </pc:sldChg>
      <pc:sldChg chg="modSp mod">
        <pc:chgData name="Al Haverkamp" userId="f020cc30-ba24-446a-9c11-af5e7e060713" providerId="ADAL" clId="{721C6982-AC81-4D44-9AEA-77968B005A3F}" dt="2022-05-31T17:57:29.833" v="18" actId="20577"/>
        <pc:sldMkLst>
          <pc:docMk/>
          <pc:sldMk cId="695292147" sldId="277"/>
        </pc:sldMkLst>
        <pc:spChg chg="mod">
          <ac:chgData name="Al Haverkamp" userId="f020cc30-ba24-446a-9c11-af5e7e060713" providerId="ADAL" clId="{721C6982-AC81-4D44-9AEA-77968B005A3F}" dt="2022-05-31T17:51:26.720" v="2" actId="20577"/>
          <ac:spMkLst>
            <pc:docMk/>
            <pc:sldMk cId="695292147" sldId="277"/>
            <ac:spMk id="2" creationId="{C1D95278-4C8A-4D2B-9B2A-2616A9E2027C}"/>
          </ac:spMkLst>
        </pc:spChg>
        <pc:spChg chg="mod">
          <ac:chgData name="Al Haverkamp" userId="f020cc30-ba24-446a-9c11-af5e7e060713" providerId="ADAL" clId="{721C6982-AC81-4D44-9AEA-77968B005A3F}" dt="2022-05-31T17:57:29.833" v="18" actId="20577"/>
          <ac:spMkLst>
            <pc:docMk/>
            <pc:sldMk cId="695292147" sldId="277"/>
            <ac:spMk id="3" creationId="{4D6B90D3-1A10-475D-B0EA-5FA41B0597A4}"/>
          </ac:spMkLst>
        </pc:spChg>
      </pc:sldChg>
      <pc:sldChg chg="modSp mod">
        <pc:chgData name="Al Haverkamp" userId="f020cc30-ba24-446a-9c11-af5e7e060713" providerId="ADAL" clId="{721C6982-AC81-4D44-9AEA-77968B005A3F}" dt="2022-05-31T17:52:33.067" v="8" actId="20577"/>
        <pc:sldMkLst>
          <pc:docMk/>
          <pc:sldMk cId="1647993430" sldId="279"/>
        </pc:sldMkLst>
        <pc:spChg chg="mod">
          <ac:chgData name="Al Haverkamp" userId="f020cc30-ba24-446a-9c11-af5e7e060713" providerId="ADAL" clId="{721C6982-AC81-4D44-9AEA-77968B005A3F}" dt="2022-05-31T17:52:33.067" v="8" actId="20577"/>
          <ac:spMkLst>
            <pc:docMk/>
            <pc:sldMk cId="1647993430" sldId="279"/>
            <ac:spMk id="2" creationId="{446BEF61-5076-40B3-B850-D01F2A8493EB}"/>
          </ac:spMkLst>
        </pc:spChg>
      </pc:sldChg>
      <pc:sldChg chg="modSp mod">
        <pc:chgData name="Al Haverkamp" userId="f020cc30-ba24-446a-9c11-af5e7e060713" providerId="ADAL" clId="{721C6982-AC81-4D44-9AEA-77968B005A3F}" dt="2022-05-31T17:52:46.430" v="10" actId="20577"/>
        <pc:sldMkLst>
          <pc:docMk/>
          <pc:sldMk cId="2351989860" sldId="281"/>
        </pc:sldMkLst>
        <pc:spChg chg="mod">
          <ac:chgData name="Al Haverkamp" userId="f020cc30-ba24-446a-9c11-af5e7e060713" providerId="ADAL" clId="{721C6982-AC81-4D44-9AEA-77968B005A3F}" dt="2022-05-31T17:52:46.430" v="10" actId="20577"/>
          <ac:spMkLst>
            <pc:docMk/>
            <pc:sldMk cId="2351989860" sldId="281"/>
            <ac:spMk id="2" creationId="{446BEF61-5076-40B3-B850-D01F2A8493EB}"/>
          </ac:spMkLst>
        </pc:spChg>
      </pc:sldChg>
      <pc:sldChg chg="del">
        <pc:chgData name="Al Haverkamp" userId="f020cc30-ba24-446a-9c11-af5e7e060713" providerId="ADAL" clId="{721C6982-AC81-4D44-9AEA-77968B005A3F}" dt="2022-05-31T17:55:50.953" v="13" actId="2696"/>
        <pc:sldMkLst>
          <pc:docMk/>
          <pc:sldMk cId="4259390227" sldId="285"/>
        </pc:sldMkLst>
      </pc:sldChg>
      <pc:sldChg chg="del">
        <pc:chgData name="Al Haverkamp" userId="f020cc30-ba24-446a-9c11-af5e7e060713" providerId="ADAL" clId="{721C6982-AC81-4D44-9AEA-77968B005A3F}" dt="2022-05-31T17:55:56.998" v="14" actId="2696"/>
        <pc:sldMkLst>
          <pc:docMk/>
          <pc:sldMk cId="2076688076" sldId="286"/>
        </pc:sldMkLst>
      </pc:sldChg>
      <pc:sldChg chg="modSp mod">
        <pc:chgData name="Al Haverkamp" userId="f020cc30-ba24-446a-9c11-af5e7e060713" providerId="ADAL" clId="{721C6982-AC81-4D44-9AEA-77968B005A3F}" dt="2022-05-31T17:52:07.078" v="4" actId="20577"/>
        <pc:sldMkLst>
          <pc:docMk/>
          <pc:sldMk cId="202492039" sldId="287"/>
        </pc:sldMkLst>
        <pc:spChg chg="mod">
          <ac:chgData name="Al Haverkamp" userId="f020cc30-ba24-446a-9c11-af5e7e060713" providerId="ADAL" clId="{721C6982-AC81-4D44-9AEA-77968B005A3F}" dt="2022-05-31T17:52:07.078" v="4" actId="20577"/>
          <ac:spMkLst>
            <pc:docMk/>
            <pc:sldMk cId="202492039" sldId="287"/>
            <ac:spMk id="2" creationId="{3AB5E2FA-7F25-47B9-A91F-3FD9D87005F2}"/>
          </ac:spMkLst>
        </pc:spChg>
      </pc:sldChg>
      <pc:sldChg chg="modSp mod">
        <pc:chgData name="Al Haverkamp" userId="f020cc30-ba24-446a-9c11-af5e7e060713" providerId="ADAL" clId="{721C6982-AC81-4D44-9AEA-77968B005A3F}" dt="2022-05-31T17:52:20.257" v="6" actId="20577"/>
        <pc:sldMkLst>
          <pc:docMk/>
          <pc:sldMk cId="2987464149" sldId="288"/>
        </pc:sldMkLst>
        <pc:spChg chg="mod">
          <ac:chgData name="Al Haverkamp" userId="f020cc30-ba24-446a-9c11-af5e7e060713" providerId="ADAL" clId="{721C6982-AC81-4D44-9AEA-77968B005A3F}" dt="2022-05-31T17:52:20.257" v="6" actId="20577"/>
          <ac:spMkLst>
            <pc:docMk/>
            <pc:sldMk cId="2987464149" sldId="288"/>
            <ac:spMk id="2" creationId="{AFAD49A6-00D5-4807-89A3-9457A2F4264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898102" y="0"/>
            <a:ext cx="2982119" cy="466434"/>
          </a:xfrm>
          <a:prstGeom prst="rect">
            <a:avLst/>
          </a:prstGeom>
        </p:spPr>
        <p:txBody>
          <a:bodyPr vert="horz" lIns="93177" tIns="46589" rIns="93177" bIns="46589" rtlCol="0"/>
          <a:lstStyle>
            <a:lvl1pPr algn="r">
              <a:defRPr sz="1200"/>
            </a:lvl1pPr>
          </a:lstStyle>
          <a:p>
            <a:fld id="{1D433427-50C2-4BB2-BED2-F7BF583F35EC}" type="datetimeFigureOut">
              <a:rPr lang="en-US" smtClean="0"/>
              <a:t>5/31/2022</a:t>
            </a:fld>
            <a:endParaRPr lang="en-US" dirty="0"/>
          </a:p>
        </p:txBody>
      </p:sp>
      <p:sp>
        <p:nvSpPr>
          <p:cNvPr id="4" name="Footer Placeholder 3"/>
          <p:cNvSpPr>
            <a:spLocks noGrp="1"/>
          </p:cNvSpPr>
          <p:nvPr>
            <p:ph type="ftr" sz="quarter" idx="2"/>
          </p:nvPr>
        </p:nvSpPr>
        <p:spPr>
          <a:xfrm>
            <a:off x="0" y="8829968"/>
            <a:ext cx="2982119"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8102" y="8829968"/>
            <a:ext cx="2982119" cy="466433"/>
          </a:xfrm>
          <a:prstGeom prst="rect">
            <a:avLst/>
          </a:prstGeom>
        </p:spPr>
        <p:txBody>
          <a:bodyPr vert="horz" lIns="93177" tIns="46589" rIns="93177" bIns="46589" rtlCol="0" anchor="b"/>
          <a:lstStyle>
            <a:lvl1pPr algn="r">
              <a:defRPr sz="1200"/>
            </a:lvl1pPr>
          </a:lstStyle>
          <a:p>
            <a:fld id="{FC15FC00-628E-4287-8012-E6CD416DBC48}" type="slidenum">
              <a:rPr lang="en-US" smtClean="0"/>
              <a:t>‹#›</a:t>
            </a:fld>
            <a:endParaRPr lang="en-US" dirty="0"/>
          </a:p>
        </p:txBody>
      </p:sp>
    </p:spTree>
    <p:extLst>
      <p:ext uri="{BB962C8B-B14F-4D97-AF65-F5344CB8AC3E}">
        <p14:creationId xmlns:p14="http://schemas.microsoft.com/office/powerpoint/2010/main" val="41643426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8CC21AE0-56DE-4E74-BC81-D025C109284B}" type="datetimeFigureOut">
              <a:rPr lang="en-US" smtClean="0"/>
              <a:t>5/31/2022</a:t>
            </a:fld>
            <a:endParaRPr lang="en-US"/>
          </a:p>
        </p:txBody>
      </p:sp>
      <p:sp>
        <p:nvSpPr>
          <p:cNvPr id="4" name="Slide Image Placeholder 3"/>
          <p:cNvSpPr>
            <a:spLocks noGrp="1" noRot="1" noChangeAspect="1"/>
          </p:cNvSpPr>
          <p:nvPr>
            <p:ph type="sldImg" idx="2"/>
          </p:nvPr>
        </p:nvSpPr>
        <p:spPr>
          <a:xfrm>
            <a:off x="13509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EE92365C-7CC0-4B21-A31B-ADB41BB22E2B}" type="slidenum">
              <a:rPr lang="en-US" smtClean="0"/>
              <a:t>‹#›</a:t>
            </a:fld>
            <a:endParaRPr lang="en-US"/>
          </a:p>
        </p:txBody>
      </p:sp>
    </p:spTree>
    <p:extLst>
      <p:ext uri="{BB962C8B-B14F-4D97-AF65-F5344CB8AC3E}">
        <p14:creationId xmlns:p14="http://schemas.microsoft.com/office/powerpoint/2010/main" val="2657580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4F06708-344D-4CE9-8646-97EDA4ED5315}" type="datetimeFigureOut">
              <a:rPr lang="en-US" smtClean="0"/>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00F98F-0245-4024-AD9D-C630652294D5}" type="slidenum">
              <a:rPr lang="en-US" smtClean="0"/>
              <a:t>‹#›</a:t>
            </a:fld>
            <a:endParaRPr lang="en-US" dirty="0"/>
          </a:p>
        </p:txBody>
      </p:sp>
    </p:spTree>
    <p:extLst>
      <p:ext uri="{BB962C8B-B14F-4D97-AF65-F5344CB8AC3E}">
        <p14:creationId xmlns:p14="http://schemas.microsoft.com/office/powerpoint/2010/main" val="2275115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F06708-344D-4CE9-8646-97EDA4ED5315}" type="datetimeFigureOut">
              <a:rPr lang="en-US" smtClean="0"/>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00F98F-0245-4024-AD9D-C630652294D5}" type="slidenum">
              <a:rPr lang="en-US" smtClean="0"/>
              <a:t>‹#›</a:t>
            </a:fld>
            <a:endParaRPr lang="en-US" dirty="0"/>
          </a:p>
        </p:txBody>
      </p:sp>
    </p:spTree>
    <p:extLst>
      <p:ext uri="{BB962C8B-B14F-4D97-AF65-F5344CB8AC3E}">
        <p14:creationId xmlns:p14="http://schemas.microsoft.com/office/powerpoint/2010/main" val="3607170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F06708-344D-4CE9-8646-97EDA4ED5315}" type="datetimeFigureOut">
              <a:rPr lang="en-US" smtClean="0"/>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00F98F-0245-4024-AD9D-C630652294D5}" type="slidenum">
              <a:rPr lang="en-US" smtClean="0"/>
              <a:t>‹#›</a:t>
            </a:fld>
            <a:endParaRPr lang="en-US" dirty="0"/>
          </a:p>
        </p:txBody>
      </p:sp>
    </p:spTree>
    <p:extLst>
      <p:ext uri="{BB962C8B-B14F-4D97-AF65-F5344CB8AC3E}">
        <p14:creationId xmlns:p14="http://schemas.microsoft.com/office/powerpoint/2010/main" val="1200963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F06708-344D-4CE9-8646-97EDA4ED5315}" type="datetimeFigureOut">
              <a:rPr lang="en-US" smtClean="0"/>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00F98F-0245-4024-AD9D-C630652294D5}" type="slidenum">
              <a:rPr lang="en-US" smtClean="0"/>
              <a:t>‹#›</a:t>
            </a:fld>
            <a:endParaRPr lang="en-US" dirty="0"/>
          </a:p>
        </p:txBody>
      </p:sp>
    </p:spTree>
    <p:extLst>
      <p:ext uri="{BB962C8B-B14F-4D97-AF65-F5344CB8AC3E}">
        <p14:creationId xmlns:p14="http://schemas.microsoft.com/office/powerpoint/2010/main" val="1545523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F06708-344D-4CE9-8646-97EDA4ED5315}" type="datetimeFigureOut">
              <a:rPr lang="en-US" smtClean="0"/>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00F98F-0245-4024-AD9D-C630652294D5}" type="slidenum">
              <a:rPr lang="en-US" smtClean="0"/>
              <a:t>‹#›</a:t>
            </a:fld>
            <a:endParaRPr lang="en-US" dirty="0"/>
          </a:p>
        </p:txBody>
      </p:sp>
    </p:spTree>
    <p:extLst>
      <p:ext uri="{BB962C8B-B14F-4D97-AF65-F5344CB8AC3E}">
        <p14:creationId xmlns:p14="http://schemas.microsoft.com/office/powerpoint/2010/main" val="1026750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F06708-344D-4CE9-8646-97EDA4ED5315}" type="datetimeFigureOut">
              <a:rPr lang="en-US" smtClean="0"/>
              <a:t>5/31/2022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00F98F-0245-4024-AD9D-C630652294D5}" type="slidenum">
              <a:rPr lang="en-US" smtClean="0"/>
              <a:t>‹#›</a:t>
            </a:fld>
            <a:endParaRPr lang="en-US" dirty="0"/>
          </a:p>
        </p:txBody>
      </p:sp>
    </p:spTree>
    <p:extLst>
      <p:ext uri="{BB962C8B-B14F-4D97-AF65-F5344CB8AC3E}">
        <p14:creationId xmlns:p14="http://schemas.microsoft.com/office/powerpoint/2010/main" val="2464154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F06708-344D-4CE9-8646-97EDA4ED5315}" type="datetimeFigureOut">
              <a:rPr lang="en-US" smtClean="0"/>
              <a:t>5/31/2022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100F98F-0245-4024-AD9D-C630652294D5}" type="slidenum">
              <a:rPr lang="en-US" smtClean="0"/>
              <a:t>‹#›</a:t>
            </a:fld>
            <a:endParaRPr lang="en-US" dirty="0"/>
          </a:p>
        </p:txBody>
      </p:sp>
    </p:spTree>
    <p:extLst>
      <p:ext uri="{BB962C8B-B14F-4D97-AF65-F5344CB8AC3E}">
        <p14:creationId xmlns:p14="http://schemas.microsoft.com/office/powerpoint/2010/main" val="4200501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F06708-344D-4CE9-8646-97EDA4ED5315}" type="datetimeFigureOut">
              <a:rPr lang="en-US" smtClean="0"/>
              <a:t>5/31/2022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100F98F-0245-4024-AD9D-C630652294D5}" type="slidenum">
              <a:rPr lang="en-US" smtClean="0"/>
              <a:t>‹#›</a:t>
            </a:fld>
            <a:endParaRPr lang="en-US" dirty="0"/>
          </a:p>
        </p:txBody>
      </p:sp>
    </p:spTree>
    <p:extLst>
      <p:ext uri="{BB962C8B-B14F-4D97-AF65-F5344CB8AC3E}">
        <p14:creationId xmlns:p14="http://schemas.microsoft.com/office/powerpoint/2010/main" val="2479362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F06708-344D-4CE9-8646-97EDA4ED5315}" type="datetimeFigureOut">
              <a:rPr lang="en-US" smtClean="0"/>
              <a:t>5/31/2022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100F98F-0245-4024-AD9D-C630652294D5}" type="slidenum">
              <a:rPr lang="en-US" smtClean="0"/>
              <a:t>‹#›</a:t>
            </a:fld>
            <a:endParaRPr lang="en-US" dirty="0"/>
          </a:p>
        </p:txBody>
      </p:sp>
    </p:spTree>
    <p:extLst>
      <p:ext uri="{BB962C8B-B14F-4D97-AF65-F5344CB8AC3E}">
        <p14:creationId xmlns:p14="http://schemas.microsoft.com/office/powerpoint/2010/main" val="430447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F06708-344D-4CE9-8646-97EDA4ED5315}" type="datetimeFigureOut">
              <a:rPr lang="en-US" smtClean="0"/>
              <a:t>5/31/2022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00F98F-0245-4024-AD9D-C630652294D5}" type="slidenum">
              <a:rPr lang="en-US" smtClean="0"/>
              <a:t>‹#›</a:t>
            </a:fld>
            <a:endParaRPr lang="en-US" dirty="0"/>
          </a:p>
        </p:txBody>
      </p:sp>
    </p:spTree>
    <p:extLst>
      <p:ext uri="{BB962C8B-B14F-4D97-AF65-F5344CB8AC3E}">
        <p14:creationId xmlns:p14="http://schemas.microsoft.com/office/powerpoint/2010/main" val="3795751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F06708-344D-4CE9-8646-97EDA4ED5315}" type="datetimeFigureOut">
              <a:rPr lang="en-US" smtClean="0"/>
              <a:t>5/31/2022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00F98F-0245-4024-AD9D-C630652294D5}" type="slidenum">
              <a:rPr lang="en-US" smtClean="0"/>
              <a:t>‹#›</a:t>
            </a:fld>
            <a:endParaRPr lang="en-US" dirty="0"/>
          </a:p>
        </p:txBody>
      </p:sp>
    </p:spTree>
    <p:extLst>
      <p:ext uri="{BB962C8B-B14F-4D97-AF65-F5344CB8AC3E}">
        <p14:creationId xmlns:p14="http://schemas.microsoft.com/office/powerpoint/2010/main" val="156926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F06708-344D-4CE9-8646-97EDA4ED5315}" type="datetimeFigureOut">
              <a:rPr lang="en-US" smtClean="0"/>
              <a:t>5/31/2022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00F98F-0245-4024-AD9D-C630652294D5}" type="slidenum">
              <a:rPr lang="en-US" smtClean="0"/>
              <a:t>‹#›</a:t>
            </a:fld>
            <a:endParaRPr lang="en-US" dirty="0"/>
          </a:p>
        </p:txBody>
      </p:sp>
    </p:spTree>
    <p:extLst>
      <p:ext uri="{BB962C8B-B14F-4D97-AF65-F5344CB8AC3E}">
        <p14:creationId xmlns:p14="http://schemas.microsoft.com/office/powerpoint/2010/main" val="147016637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haverkamp@lucashaverkamp.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1037" y="609600"/>
            <a:ext cx="7772400" cy="1470025"/>
          </a:xfrm>
        </p:spPr>
        <p:txBody>
          <a:bodyPr>
            <a:normAutofit/>
          </a:bodyPr>
          <a:lstStyle/>
          <a:p>
            <a:r>
              <a:rPr lang="en-US" sz="2000" b="1" dirty="0"/>
              <a:t>WHEN YOUR EXCESS CARRIER FAILS YOU</a:t>
            </a:r>
          </a:p>
        </p:txBody>
      </p:sp>
      <p:sp>
        <p:nvSpPr>
          <p:cNvPr id="3" name="Subtitle 2"/>
          <p:cNvSpPr>
            <a:spLocks noGrp="1"/>
          </p:cNvSpPr>
          <p:nvPr>
            <p:ph type="subTitle" idx="1"/>
          </p:nvPr>
        </p:nvSpPr>
        <p:spPr>
          <a:xfrm>
            <a:off x="1447800" y="1828800"/>
            <a:ext cx="6400800" cy="4495800"/>
          </a:xfrm>
        </p:spPr>
        <p:txBody>
          <a:bodyPr>
            <a:normAutofit/>
          </a:bodyPr>
          <a:lstStyle/>
          <a:p>
            <a:r>
              <a:rPr lang="en-US" sz="2000" dirty="0">
                <a:solidFill>
                  <a:schemeClr val="tx1"/>
                </a:solidFill>
              </a:rPr>
              <a:t>Albert E. Haverkamp</a:t>
            </a:r>
          </a:p>
          <a:p>
            <a:r>
              <a:rPr lang="en-US" sz="2000" dirty="0">
                <a:solidFill>
                  <a:schemeClr val="tx1"/>
                </a:solidFill>
              </a:rPr>
              <a:t>Lucas &amp; Haverkamp Law Firm, APC</a:t>
            </a:r>
          </a:p>
          <a:p>
            <a:r>
              <a:rPr lang="en-US" sz="2000" dirty="0">
                <a:solidFill>
                  <a:schemeClr val="tx1"/>
                </a:solidFill>
              </a:rPr>
              <a:t>2211 Encinitas Blvd., Suite 225</a:t>
            </a:r>
          </a:p>
          <a:p>
            <a:r>
              <a:rPr lang="en-US" sz="2000" dirty="0">
                <a:solidFill>
                  <a:schemeClr val="tx1"/>
                </a:solidFill>
              </a:rPr>
              <a:t>Encinitas, CA   92024</a:t>
            </a:r>
          </a:p>
          <a:p>
            <a:r>
              <a:rPr lang="en-US" sz="2000" dirty="0">
                <a:solidFill>
                  <a:schemeClr val="tx1"/>
                </a:solidFill>
              </a:rPr>
              <a:t>Phone:  858-204-4634 (direct)</a:t>
            </a:r>
          </a:p>
          <a:p>
            <a:r>
              <a:rPr lang="en-US" sz="2000" dirty="0">
                <a:solidFill>
                  <a:schemeClr val="tx1"/>
                </a:solidFill>
              </a:rPr>
              <a:t>E-mail: </a:t>
            </a:r>
            <a:r>
              <a:rPr lang="en-US" sz="2000" dirty="0">
                <a:solidFill>
                  <a:schemeClr val="tx1"/>
                </a:solidFill>
                <a:hlinkClick r:id="rId2"/>
              </a:rPr>
              <a:t>ahaverkamp@lucashaverkamp.com</a:t>
            </a:r>
            <a:endParaRPr lang="en-US" sz="2000" dirty="0">
              <a:solidFill>
                <a:schemeClr val="tx1"/>
              </a:solidFill>
            </a:endParaRPr>
          </a:p>
          <a:p>
            <a:endParaRPr lang="en-US" sz="2000" dirty="0">
              <a:solidFill>
                <a:schemeClr val="tx1"/>
              </a:solidFill>
            </a:endParaRPr>
          </a:p>
          <a:p>
            <a:pPr algn="l"/>
            <a:r>
              <a:rPr lang="en-US" sz="1900" dirty="0">
                <a:solidFill>
                  <a:schemeClr val="tx1"/>
                </a:solidFill>
              </a:rPr>
              <a:t>	</a:t>
            </a:r>
            <a:endParaRPr lang="en-US" sz="2000" dirty="0"/>
          </a:p>
        </p:txBody>
      </p:sp>
    </p:spTree>
    <p:extLst>
      <p:ext uri="{BB962C8B-B14F-4D97-AF65-F5344CB8AC3E}">
        <p14:creationId xmlns:p14="http://schemas.microsoft.com/office/powerpoint/2010/main" val="2927372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5E2FA-7F25-47B9-A91F-3FD9D87005F2}"/>
              </a:ext>
            </a:extLst>
          </p:cNvPr>
          <p:cNvSpPr>
            <a:spLocks noGrp="1"/>
          </p:cNvSpPr>
          <p:nvPr>
            <p:ph type="title"/>
          </p:nvPr>
        </p:nvSpPr>
        <p:spPr/>
        <p:txBody>
          <a:bodyPr/>
          <a:lstStyle/>
          <a:p>
            <a:r>
              <a:rPr lang="en-US" dirty="0"/>
              <a:t>Hypothetical #4</a:t>
            </a:r>
          </a:p>
        </p:txBody>
      </p:sp>
      <p:sp>
        <p:nvSpPr>
          <p:cNvPr id="3" name="Content Placeholder 2">
            <a:extLst>
              <a:ext uri="{FF2B5EF4-FFF2-40B4-BE49-F238E27FC236}">
                <a16:creationId xmlns:a16="http://schemas.microsoft.com/office/drawing/2014/main" id="{A6FFEE88-2FBC-41AB-B85F-988E0A39895A}"/>
              </a:ext>
            </a:extLst>
          </p:cNvPr>
          <p:cNvSpPr>
            <a:spLocks noGrp="1"/>
          </p:cNvSpPr>
          <p:nvPr>
            <p:ph idx="1"/>
          </p:nvPr>
        </p:nvSpPr>
        <p:spPr/>
        <p:txBody>
          <a:bodyPr>
            <a:normAutofit fontScale="85000" lnSpcReduction="20000"/>
          </a:bodyPr>
          <a:lstStyle/>
          <a:p>
            <a:r>
              <a:rPr lang="en-US" dirty="0"/>
              <a:t>Claimant oversees/manages several departments within large store.  During store remodel her hours and physical tasks increase. She develops MS which neurologists attribute to her increased work activities.  Claimant files 3 WC claims with injury dates during remodel: (1) a CT causing MS; (2) a specific right hand; and (3) a specific left foot.  Case settles with 3 </a:t>
            </a:r>
            <a:r>
              <a:rPr lang="en-US" dirty="0" err="1"/>
              <a:t>F&amp;As</a:t>
            </a:r>
            <a:r>
              <a:rPr lang="en-US" dirty="0"/>
              <a:t> signed by WC Judge which award duplicative TD, PD and FMC.  Current claim expenditures = $450k, reserves $1M, retention was $150,000. Excess refuses to reimburse asserting 3 injuries means 3 retentions and with apportionment no reimbursement owed.  What result? </a:t>
            </a:r>
          </a:p>
        </p:txBody>
      </p:sp>
      <p:sp>
        <p:nvSpPr>
          <p:cNvPr id="4" name="Slide Number Placeholder 3">
            <a:extLst>
              <a:ext uri="{FF2B5EF4-FFF2-40B4-BE49-F238E27FC236}">
                <a16:creationId xmlns:a16="http://schemas.microsoft.com/office/drawing/2014/main" id="{2436EF98-5779-49CC-BCFE-7D26CE071F87}"/>
              </a:ext>
            </a:extLst>
          </p:cNvPr>
          <p:cNvSpPr>
            <a:spLocks noGrp="1"/>
          </p:cNvSpPr>
          <p:nvPr>
            <p:ph type="sldNum" sz="quarter" idx="12"/>
          </p:nvPr>
        </p:nvSpPr>
        <p:spPr/>
        <p:txBody>
          <a:bodyPr/>
          <a:lstStyle/>
          <a:p>
            <a:r>
              <a:rPr lang="en-US" dirty="0"/>
              <a:t>17</a:t>
            </a:r>
          </a:p>
          <a:p>
            <a:endParaRPr lang="en-US" dirty="0"/>
          </a:p>
        </p:txBody>
      </p:sp>
    </p:spTree>
    <p:extLst>
      <p:ext uri="{BB962C8B-B14F-4D97-AF65-F5344CB8AC3E}">
        <p14:creationId xmlns:p14="http://schemas.microsoft.com/office/powerpoint/2010/main" val="202492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13A69-00BC-42D1-B33A-237FB002CD36}"/>
              </a:ext>
            </a:extLst>
          </p:cNvPr>
          <p:cNvSpPr>
            <a:spLocks noGrp="1"/>
          </p:cNvSpPr>
          <p:nvPr>
            <p:ph type="title"/>
          </p:nvPr>
        </p:nvSpPr>
        <p:spPr/>
        <p:txBody>
          <a:bodyPr/>
          <a:lstStyle/>
          <a:p>
            <a:r>
              <a:rPr lang="en-US" sz="2000" u="sng" dirty="0"/>
              <a:t>Issues with C &amp; R’s </a:t>
            </a:r>
          </a:p>
        </p:txBody>
      </p:sp>
      <p:sp>
        <p:nvSpPr>
          <p:cNvPr id="3" name="Content Placeholder 2">
            <a:extLst>
              <a:ext uri="{FF2B5EF4-FFF2-40B4-BE49-F238E27FC236}">
                <a16:creationId xmlns:a16="http://schemas.microsoft.com/office/drawing/2014/main" id="{62792FBB-E81D-443F-B4F7-0B985D84C606}"/>
              </a:ext>
            </a:extLst>
          </p:cNvPr>
          <p:cNvSpPr>
            <a:spLocks noGrp="1"/>
          </p:cNvSpPr>
          <p:nvPr>
            <p:ph idx="1"/>
          </p:nvPr>
        </p:nvSpPr>
        <p:spPr/>
        <p:txBody>
          <a:bodyPr>
            <a:normAutofit/>
          </a:bodyPr>
          <a:lstStyle/>
          <a:p>
            <a:pPr>
              <a:buFont typeface="Calibri" panose="020F0502020204030204" pitchFamily="34" charset="0"/>
              <a:buChar char="─"/>
            </a:pPr>
            <a:r>
              <a:rPr lang="en-US" sz="2300" dirty="0"/>
              <a:t>Watch out for adding old (still open for FMC but really dead files) to the </a:t>
            </a:r>
            <a:r>
              <a:rPr lang="en-US" sz="2300" dirty="0" err="1"/>
              <a:t>C&amp;R</a:t>
            </a:r>
            <a:r>
              <a:rPr lang="en-US" sz="2300" dirty="0"/>
              <a:t>.</a:t>
            </a:r>
          </a:p>
          <a:p>
            <a:endParaRPr lang="en-US" sz="2000" dirty="0"/>
          </a:p>
          <a:p>
            <a:pPr marL="0" indent="0">
              <a:buNone/>
            </a:pPr>
            <a:r>
              <a:rPr lang="en-US" sz="2300" dirty="0"/>
              <a:t>Problem: Hands excess </a:t>
            </a:r>
            <a:r>
              <a:rPr lang="en-US" sz="2200" dirty="0"/>
              <a:t>carrier</a:t>
            </a:r>
            <a:r>
              <a:rPr lang="en-US" sz="2300" dirty="0"/>
              <a:t> a potential apportionment argument.</a:t>
            </a:r>
          </a:p>
          <a:p>
            <a:pPr marL="0" indent="0">
              <a:buNone/>
            </a:pPr>
            <a:endParaRPr lang="en-US" sz="2300" dirty="0"/>
          </a:p>
          <a:p>
            <a:pPr marL="0" indent="0">
              <a:buNone/>
            </a:pPr>
            <a:r>
              <a:rPr lang="en-US" sz="2300" dirty="0"/>
              <a:t>What to do?</a:t>
            </a:r>
          </a:p>
        </p:txBody>
      </p:sp>
    </p:spTree>
    <p:extLst>
      <p:ext uri="{BB962C8B-B14F-4D97-AF65-F5344CB8AC3E}">
        <p14:creationId xmlns:p14="http://schemas.microsoft.com/office/powerpoint/2010/main" val="2711185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D49A6-00D5-4807-89A3-9457A2F42643}"/>
              </a:ext>
            </a:extLst>
          </p:cNvPr>
          <p:cNvSpPr>
            <a:spLocks noGrp="1"/>
          </p:cNvSpPr>
          <p:nvPr>
            <p:ph type="title"/>
          </p:nvPr>
        </p:nvSpPr>
        <p:spPr/>
        <p:txBody>
          <a:bodyPr/>
          <a:lstStyle/>
          <a:p>
            <a:r>
              <a:rPr lang="en-US" dirty="0"/>
              <a:t>Hypothetical # 5</a:t>
            </a:r>
          </a:p>
        </p:txBody>
      </p:sp>
      <p:sp>
        <p:nvSpPr>
          <p:cNvPr id="3" name="Content Placeholder 2">
            <a:extLst>
              <a:ext uri="{FF2B5EF4-FFF2-40B4-BE49-F238E27FC236}">
                <a16:creationId xmlns:a16="http://schemas.microsoft.com/office/drawing/2014/main" id="{D6321D27-812F-43DB-A5F5-8B61E8D75529}"/>
              </a:ext>
            </a:extLst>
          </p:cNvPr>
          <p:cNvSpPr>
            <a:spLocks noGrp="1"/>
          </p:cNvSpPr>
          <p:nvPr>
            <p:ph idx="1"/>
          </p:nvPr>
        </p:nvSpPr>
        <p:spPr/>
        <p:txBody>
          <a:bodyPr>
            <a:normAutofit fontScale="77500" lnSpcReduction="20000"/>
          </a:bodyPr>
          <a:lstStyle/>
          <a:p>
            <a:r>
              <a:rPr lang="en-US" dirty="0"/>
              <a:t>Police captain developed severe bi-polar disorder due to job stress.  For 20 years he is able to live at home with girlfriend and family providing home health care.  However, his mental and physical condition deteriorated and he needed either extensive home health care (nurses) or admission to a </a:t>
            </a:r>
            <a:r>
              <a:rPr lang="en-US" dirty="0" err="1"/>
              <a:t>SNF</a:t>
            </a:r>
            <a:r>
              <a:rPr lang="en-US" dirty="0"/>
              <a:t>.  Treating psych recommended 24/7 LVN and 24/7 CNA and rejects placement in </a:t>
            </a:r>
            <a:r>
              <a:rPr lang="en-US" dirty="0" err="1"/>
              <a:t>SNF</a:t>
            </a:r>
            <a:r>
              <a:rPr lang="en-US" dirty="0"/>
              <a:t>.  City pays for the 24/7 nurses. Excess refuses to reimburse, asserting City should not have relied on opinion of treating psych with respect to the following:  (a) whether the additional </a:t>
            </a:r>
            <a:r>
              <a:rPr lang="en-US" dirty="0" err="1"/>
              <a:t>HHC</a:t>
            </a:r>
            <a:r>
              <a:rPr lang="en-US" dirty="0"/>
              <a:t> was necessary; (b) whether the additional </a:t>
            </a:r>
            <a:r>
              <a:rPr lang="en-US" dirty="0" err="1"/>
              <a:t>HHC</a:t>
            </a:r>
            <a:r>
              <a:rPr lang="en-US" dirty="0"/>
              <a:t> was due to industrial injury; and (c) whether </a:t>
            </a:r>
            <a:r>
              <a:rPr lang="en-US" dirty="0" err="1"/>
              <a:t>SNF</a:t>
            </a:r>
            <a:r>
              <a:rPr lang="en-US" dirty="0"/>
              <a:t> (</a:t>
            </a:r>
            <a:r>
              <a:rPr lang="en-US"/>
              <a:t>less expensive</a:t>
            </a:r>
            <a:r>
              <a:rPr lang="en-US" dirty="0"/>
              <a:t>) would have been acceptable.  What result?  </a:t>
            </a:r>
          </a:p>
        </p:txBody>
      </p:sp>
    </p:spTree>
    <p:extLst>
      <p:ext uri="{BB962C8B-B14F-4D97-AF65-F5344CB8AC3E}">
        <p14:creationId xmlns:p14="http://schemas.microsoft.com/office/powerpoint/2010/main" val="2987464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79B3B-DB3B-4FE3-B64A-396B5EDB348A}"/>
              </a:ext>
            </a:extLst>
          </p:cNvPr>
          <p:cNvSpPr>
            <a:spLocks noGrp="1"/>
          </p:cNvSpPr>
          <p:nvPr>
            <p:ph type="title"/>
          </p:nvPr>
        </p:nvSpPr>
        <p:spPr/>
        <p:txBody>
          <a:bodyPr>
            <a:normAutofit/>
          </a:bodyPr>
          <a:lstStyle/>
          <a:p>
            <a:r>
              <a:rPr lang="en-US" sz="2000" u="sng" dirty="0"/>
              <a:t>What policy covers a CT claim?</a:t>
            </a:r>
          </a:p>
        </p:txBody>
      </p:sp>
      <p:sp>
        <p:nvSpPr>
          <p:cNvPr id="3" name="Content Placeholder 2">
            <a:extLst>
              <a:ext uri="{FF2B5EF4-FFF2-40B4-BE49-F238E27FC236}">
                <a16:creationId xmlns:a16="http://schemas.microsoft.com/office/drawing/2014/main" id="{E3D88931-E0C5-4BC8-B435-38128B287D88}"/>
              </a:ext>
            </a:extLst>
          </p:cNvPr>
          <p:cNvSpPr>
            <a:spLocks noGrp="1"/>
          </p:cNvSpPr>
          <p:nvPr>
            <p:ph idx="1"/>
          </p:nvPr>
        </p:nvSpPr>
        <p:spPr/>
        <p:txBody>
          <a:bodyPr>
            <a:normAutofit/>
          </a:bodyPr>
          <a:lstStyle/>
          <a:p>
            <a:pPr>
              <a:buFont typeface="Calibri" panose="020F0502020204030204" pitchFamily="34" charset="0"/>
              <a:buChar char="─"/>
            </a:pPr>
            <a:r>
              <a:rPr lang="en-US" sz="2000" dirty="0"/>
              <a:t>Potential conflict between policy language and Labor Code Section 5500.5.</a:t>
            </a:r>
          </a:p>
          <a:p>
            <a:pPr>
              <a:buFont typeface="Calibri" panose="020F0502020204030204" pitchFamily="34" charset="0"/>
              <a:buChar char="─"/>
            </a:pPr>
            <a:r>
              <a:rPr lang="en-US" sz="2000" dirty="0"/>
              <a:t>Labor Code 5412 establishes CT date of injury as when EE first suffers disability and knew the disability was caused by employment.</a:t>
            </a:r>
          </a:p>
          <a:p>
            <a:pPr>
              <a:buFont typeface="Calibri" panose="020F0502020204030204" pitchFamily="34" charset="0"/>
              <a:buChar char="─"/>
            </a:pPr>
            <a:r>
              <a:rPr lang="en-US" sz="2000" dirty="0"/>
              <a:t>Labor Code 5500.5 establishes 1 year “look back” liability from 5412 date of injury.  So, if 5412 date of injury is 12/15/15 the employers/insurers from 12/15/14 to 12/15/15 are responsible, usually prorate.</a:t>
            </a:r>
          </a:p>
          <a:p>
            <a:pPr>
              <a:buFont typeface="Calibri" panose="020F0502020204030204" pitchFamily="34" charset="0"/>
              <a:buChar char="─"/>
            </a:pPr>
            <a:r>
              <a:rPr lang="en-US" sz="2000" dirty="0"/>
              <a:t>Typical policy language: The EE's last day of last exposure to the conditions causing or aggravating such bodily injury by disease must occur during the policy period.</a:t>
            </a:r>
          </a:p>
          <a:p>
            <a:endParaRPr lang="en-US" sz="2000" dirty="0"/>
          </a:p>
        </p:txBody>
      </p:sp>
    </p:spTree>
    <p:extLst>
      <p:ext uri="{BB962C8B-B14F-4D97-AF65-F5344CB8AC3E}">
        <p14:creationId xmlns:p14="http://schemas.microsoft.com/office/powerpoint/2010/main" val="3621704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BEF61-5076-40B3-B850-D01F2A8493EB}"/>
              </a:ext>
            </a:extLst>
          </p:cNvPr>
          <p:cNvSpPr>
            <a:spLocks noGrp="1"/>
          </p:cNvSpPr>
          <p:nvPr>
            <p:ph type="title"/>
          </p:nvPr>
        </p:nvSpPr>
        <p:spPr/>
        <p:txBody>
          <a:bodyPr>
            <a:normAutofit/>
          </a:bodyPr>
          <a:lstStyle/>
          <a:p>
            <a:r>
              <a:rPr lang="en-US" sz="2000" u="sng" dirty="0"/>
              <a:t>Hypothetical #6</a:t>
            </a:r>
          </a:p>
        </p:txBody>
      </p:sp>
      <p:sp>
        <p:nvSpPr>
          <p:cNvPr id="3" name="Content Placeholder 2">
            <a:extLst>
              <a:ext uri="{FF2B5EF4-FFF2-40B4-BE49-F238E27FC236}">
                <a16:creationId xmlns:a16="http://schemas.microsoft.com/office/drawing/2014/main" id="{FC983AB6-B208-4051-8814-6DBAEC21D1A4}"/>
              </a:ext>
            </a:extLst>
          </p:cNvPr>
          <p:cNvSpPr>
            <a:spLocks noGrp="1"/>
          </p:cNvSpPr>
          <p:nvPr>
            <p:ph idx="1"/>
          </p:nvPr>
        </p:nvSpPr>
        <p:spPr/>
        <p:txBody>
          <a:bodyPr>
            <a:normAutofit/>
          </a:bodyPr>
          <a:lstStyle/>
          <a:p>
            <a:r>
              <a:rPr lang="en-US" sz="2000" dirty="0"/>
              <a:t>The Labor Code 5412 date of CT injury is 8/30/ 14, so the 5500.5 look back is 8/30/13 to 8/30/14.</a:t>
            </a:r>
          </a:p>
          <a:p>
            <a:r>
              <a:rPr lang="en-US" sz="2000" dirty="0"/>
              <a:t>Excess Carrier A's policy runs from 7/1/13 to 7/1/14 with Excess Carrier B's policy running from 7/1/14 to 7/1/15.</a:t>
            </a:r>
          </a:p>
          <a:p>
            <a:r>
              <a:rPr lang="en-US" sz="2000" dirty="0"/>
              <a:t>It is stipulated that the last day of exposure to injurious conditions is 8/30/14.</a:t>
            </a:r>
          </a:p>
          <a:p>
            <a:r>
              <a:rPr lang="en-US" sz="2000" dirty="0"/>
              <a:t>Excess Carrier A contends no coverage under its policy because last day of exposure is beyond  policy dates.  Excess Carrier B contends Excess Carrier A owes 83% of the reimbursement sought by the insured.</a:t>
            </a:r>
          </a:p>
          <a:p>
            <a:pPr marL="0" indent="0">
              <a:buNone/>
            </a:pPr>
            <a:endParaRPr lang="en-US" sz="2000" dirty="0"/>
          </a:p>
          <a:p>
            <a:pPr>
              <a:buFont typeface="Wingdings" panose="05000000000000000000" pitchFamily="2" charset="2"/>
              <a:buChar char="v"/>
            </a:pPr>
            <a:r>
              <a:rPr lang="en-US" sz="2000" dirty="0"/>
              <a:t>What result?</a:t>
            </a:r>
          </a:p>
          <a:p>
            <a:pPr>
              <a:buFont typeface="Wingdings" panose="05000000000000000000" pitchFamily="2" charset="2"/>
              <a:buChar char="v"/>
            </a:pPr>
            <a:r>
              <a:rPr lang="en-US" sz="2000" dirty="0"/>
              <a:t>San Diego County Schools JPA vs Liberty Ins. Corp. 2018 U.S. Dist. Lexis 5505</a:t>
            </a:r>
          </a:p>
        </p:txBody>
      </p:sp>
    </p:spTree>
    <p:extLst>
      <p:ext uri="{BB962C8B-B14F-4D97-AF65-F5344CB8AC3E}">
        <p14:creationId xmlns:p14="http://schemas.microsoft.com/office/powerpoint/2010/main" val="1647993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60E07-0B6C-49E9-9169-55B68E6E97E1}"/>
              </a:ext>
            </a:extLst>
          </p:cNvPr>
          <p:cNvSpPr>
            <a:spLocks noGrp="1"/>
          </p:cNvSpPr>
          <p:nvPr>
            <p:ph type="title"/>
          </p:nvPr>
        </p:nvSpPr>
        <p:spPr/>
        <p:txBody>
          <a:bodyPr>
            <a:normAutofit/>
          </a:bodyPr>
          <a:lstStyle/>
          <a:p>
            <a:r>
              <a:rPr lang="en-US" sz="2000" u="sng" dirty="0"/>
              <a:t>Problems w/San Diego Schools JPA ruling</a:t>
            </a:r>
          </a:p>
        </p:txBody>
      </p:sp>
      <p:sp>
        <p:nvSpPr>
          <p:cNvPr id="3" name="Content Placeholder 2">
            <a:extLst>
              <a:ext uri="{FF2B5EF4-FFF2-40B4-BE49-F238E27FC236}">
                <a16:creationId xmlns:a16="http://schemas.microsoft.com/office/drawing/2014/main" id="{D475B0EF-7E97-4A43-B1A7-02DEB68D2CEB}"/>
              </a:ext>
            </a:extLst>
          </p:cNvPr>
          <p:cNvSpPr>
            <a:spLocks noGrp="1"/>
          </p:cNvSpPr>
          <p:nvPr>
            <p:ph idx="1"/>
          </p:nvPr>
        </p:nvSpPr>
        <p:spPr/>
        <p:txBody>
          <a:bodyPr>
            <a:normAutofit/>
          </a:bodyPr>
          <a:lstStyle/>
          <a:p>
            <a:pPr>
              <a:buFont typeface="Calibri" panose="020F0502020204030204" pitchFamily="34" charset="0"/>
              <a:buChar char="─"/>
            </a:pPr>
            <a:r>
              <a:rPr lang="en-US" sz="2000" dirty="0"/>
              <a:t>When is the last date of injurious exposure?</a:t>
            </a:r>
          </a:p>
          <a:p>
            <a:pPr>
              <a:buFont typeface="Calibri" panose="020F0502020204030204" pitchFamily="34" charset="0"/>
              <a:buChar char="─"/>
            </a:pPr>
            <a:r>
              <a:rPr lang="en-US" sz="2000" dirty="0"/>
              <a:t>Clerical worker develops carpal tunnel from repetitive use of hands/wrists and goes off work in 2005 and receives treatment and surgery.  She returns to work in 2006 with work restrictions – limit repetitive keyboard and hand activities to no longer than 30 minutes straight, take 5 minute stretching breaks every 30 minutes, wear wrist braces as needed.  She works until 2012 but has repeated flare-up of conditions which require treatment.  </a:t>
            </a:r>
            <a:r>
              <a:rPr lang="en-US" sz="2000" dirty="0" err="1"/>
              <a:t>AME</a:t>
            </a:r>
            <a:r>
              <a:rPr lang="en-US" sz="2000" dirty="0"/>
              <a:t> says CT dates are 2004 to her last day of work in 2012.</a:t>
            </a:r>
          </a:p>
          <a:p>
            <a:pPr>
              <a:buFont typeface="Calibri" panose="020F0502020204030204" pitchFamily="34" charset="0"/>
              <a:buChar char="─"/>
            </a:pPr>
            <a:endParaRPr lang="en-US" sz="2000" dirty="0"/>
          </a:p>
          <a:p>
            <a:pPr>
              <a:buFont typeface="Wingdings" panose="05000000000000000000" pitchFamily="2" charset="2"/>
              <a:buChar char="v"/>
            </a:pPr>
            <a:r>
              <a:rPr lang="en-US" sz="2000" dirty="0"/>
              <a:t>Problem: Retention is exceeded in 2008.</a:t>
            </a:r>
          </a:p>
          <a:p>
            <a:endParaRPr lang="en-US" sz="2000" dirty="0"/>
          </a:p>
        </p:txBody>
      </p:sp>
    </p:spTree>
    <p:extLst>
      <p:ext uri="{BB962C8B-B14F-4D97-AF65-F5344CB8AC3E}">
        <p14:creationId xmlns:p14="http://schemas.microsoft.com/office/powerpoint/2010/main" val="14029505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BEF61-5076-40B3-B850-D01F2A8493EB}"/>
              </a:ext>
            </a:extLst>
          </p:cNvPr>
          <p:cNvSpPr>
            <a:spLocks noGrp="1"/>
          </p:cNvSpPr>
          <p:nvPr>
            <p:ph type="title"/>
          </p:nvPr>
        </p:nvSpPr>
        <p:spPr/>
        <p:txBody>
          <a:bodyPr>
            <a:normAutofit/>
          </a:bodyPr>
          <a:lstStyle/>
          <a:p>
            <a:r>
              <a:rPr lang="en-US" sz="2000" u="sng" dirty="0"/>
              <a:t>Hypothetical #7</a:t>
            </a:r>
          </a:p>
        </p:txBody>
      </p:sp>
      <p:sp>
        <p:nvSpPr>
          <p:cNvPr id="3" name="Content Placeholder 2">
            <a:extLst>
              <a:ext uri="{FF2B5EF4-FFF2-40B4-BE49-F238E27FC236}">
                <a16:creationId xmlns:a16="http://schemas.microsoft.com/office/drawing/2014/main" id="{FC983AB6-B208-4051-8814-6DBAEC21D1A4}"/>
              </a:ext>
            </a:extLst>
          </p:cNvPr>
          <p:cNvSpPr>
            <a:spLocks noGrp="1"/>
          </p:cNvSpPr>
          <p:nvPr>
            <p:ph idx="1"/>
          </p:nvPr>
        </p:nvSpPr>
        <p:spPr/>
        <p:txBody>
          <a:bodyPr>
            <a:normAutofit/>
          </a:bodyPr>
          <a:lstStyle/>
          <a:p>
            <a:r>
              <a:rPr lang="en-US" sz="2000" dirty="0"/>
              <a:t>Claimant reports a wrist/hand CT and is off work in 2002.  She returns to work in 2003 with work restrictions but has to leave work in 2004 because of her wrists/hand.  She again returns to work in 2005 and continues to treat for her wrist/hand including missing workdays until her retirement in 2008.  In 2011 the </a:t>
            </a:r>
            <a:r>
              <a:rPr lang="en-US" sz="2000" dirty="0" err="1"/>
              <a:t>AME</a:t>
            </a:r>
            <a:r>
              <a:rPr lang="en-US" sz="2000" dirty="0"/>
              <a:t> says all injuries are inextricably intertwined and constitute a single CT injury from 2000 (date of hire) to 2008.</a:t>
            </a:r>
          </a:p>
          <a:p>
            <a:pPr marL="0" indent="0">
              <a:buNone/>
            </a:pPr>
            <a:endParaRPr lang="en-US" sz="2000" dirty="0"/>
          </a:p>
          <a:p>
            <a:pPr marL="0" indent="0">
              <a:buNone/>
            </a:pPr>
            <a:endParaRPr lang="en-US" sz="2000" dirty="0"/>
          </a:p>
          <a:p>
            <a:pPr>
              <a:buFont typeface="Wingdings" panose="05000000000000000000" pitchFamily="2" charset="2"/>
              <a:buChar char="v"/>
            </a:pPr>
            <a:r>
              <a:rPr lang="en-US" sz="2000" dirty="0"/>
              <a:t>What is the last day of last exposure?  Which excess has to provide coverage?  </a:t>
            </a:r>
          </a:p>
        </p:txBody>
      </p:sp>
    </p:spTree>
    <p:extLst>
      <p:ext uri="{BB962C8B-B14F-4D97-AF65-F5344CB8AC3E}">
        <p14:creationId xmlns:p14="http://schemas.microsoft.com/office/powerpoint/2010/main" val="2351989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9770F3-384E-4B46-9CE1-474DA0DAEA96}"/>
              </a:ext>
            </a:extLst>
          </p:cNvPr>
          <p:cNvSpPr>
            <a:spLocks noGrp="1"/>
          </p:cNvSpPr>
          <p:nvPr>
            <p:ph idx="1"/>
          </p:nvPr>
        </p:nvSpPr>
        <p:spPr>
          <a:xfrm>
            <a:off x="228600" y="914400"/>
            <a:ext cx="8458200" cy="5211763"/>
          </a:xfrm>
        </p:spPr>
        <p:txBody>
          <a:bodyPr>
            <a:normAutofit/>
          </a:bodyPr>
          <a:lstStyle/>
          <a:p>
            <a:pPr marL="0" lvl="0" indent="0">
              <a:buNone/>
            </a:pPr>
            <a:r>
              <a:rPr lang="en-US" sz="1800" dirty="0">
                <a:solidFill>
                  <a:prstClr val="black"/>
                </a:solidFill>
              </a:rPr>
              <a:t>	Al Haverkamp represents policyholders in insurance coverage disputes and bad faith lawsuits with a particular focus on representing workers’ compensation self-insurers in disputes with their Excess WC insurers.  Highlights of Al’s recoveries from Excess WC carriers include the following settlements of US District Court bad faith lawsuits: $3.3 million for the City of  Manhattan Beach;  $2.7 million for the San Diego Unified School District;  $1.3 million for the City of Escondido; and $775,000 for Long Beach Transit.  Al has also recovered over $2M on multiple claims for the San Diego County Schools Joint Powers Authority and the </a:t>
            </a:r>
            <a:r>
              <a:rPr lang="en-US" sz="1800" dirty="0" err="1">
                <a:solidFill>
                  <a:prstClr val="black"/>
                </a:solidFill>
              </a:rPr>
              <a:t>Calfornia</a:t>
            </a:r>
            <a:r>
              <a:rPr lang="en-US" sz="1800" dirty="0">
                <a:solidFill>
                  <a:prstClr val="black"/>
                </a:solidFill>
              </a:rPr>
              <a:t> Self-Insurers’ Security Fund. Al has also achieved recoveries for the City of Buena Park, North County Fire Protection District, and California Water Service.   </a:t>
            </a:r>
          </a:p>
          <a:p>
            <a:pPr marL="0" lvl="0" indent="0">
              <a:buNone/>
            </a:pPr>
            <a:r>
              <a:rPr lang="en-US" sz="1800" dirty="0">
                <a:solidFill>
                  <a:prstClr val="black"/>
                </a:solidFill>
              </a:rPr>
              <a:t>	</a:t>
            </a:r>
          </a:p>
          <a:p>
            <a:pPr marL="0" lvl="0" indent="0">
              <a:buNone/>
            </a:pPr>
            <a:r>
              <a:rPr lang="en-US" sz="1800" dirty="0">
                <a:solidFill>
                  <a:prstClr val="black"/>
                </a:solidFill>
              </a:rPr>
              <a:t>	Al acts as insurance coverage counsel for the </a:t>
            </a:r>
            <a:r>
              <a:rPr lang="en-US" sz="1800" dirty="0" err="1">
                <a:solidFill>
                  <a:prstClr val="black"/>
                </a:solidFill>
              </a:rPr>
              <a:t>SDJPA</a:t>
            </a:r>
            <a:r>
              <a:rPr lang="en-US" sz="1800" dirty="0">
                <a:solidFill>
                  <a:prstClr val="black"/>
                </a:solidFill>
              </a:rPr>
              <a:t> and has presented on the topic of Excess WC reimbursement policies for the California Self-Insurers’ Association, the National Council of Self-Insurers, and PARMA.   Al has recovered over $30 million for institutional clients in insurance coverage disputes. </a:t>
            </a:r>
            <a:endParaRPr lang="en-US" sz="1800" dirty="0">
              <a:solidFill>
                <a:prstClr val="black">
                  <a:tint val="75000"/>
                </a:prstClr>
              </a:solidFill>
            </a:endParaRPr>
          </a:p>
          <a:p>
            <a:pPr marL="0" indent="0">
              <a:buNone/>
            </a:pPr>
            <a:endParaRPr lang="en-US" dirty="0"/>
          </a:p>
        </p:txBody>
      </p:sp>
    </p:spTree>
    <p:extLst>
      <p:ext uri="{BB962C8B-B14F-4D97-AF65-F5344CB8AC3E}">
        <p14:creationId xmlns:p14="http://schemas.microsoft.com/office/powerpoint/2010/main" val="1642164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u="sng" dirty="0"/>
              <a:t>Excess WC Reimbursement Policies Differ from typical WC Policies</a:t>
            </a:r>
          </a:p>
        </p:txBody>
      </p:sp>
      <p:sp>
        <p:nvSpPr>
          <p:cNvPr id="3" name="Content Placeholder 2"/>
          <p:cNvSpPr>
            <a:spLocks noGrp="1"/>
          </p:cNvSpPr>
          <p:nvPr>
            <p:ph idx="1"/>
          </p:nvPr>
        </p:nvSpPr>
        <p:spPr/>
        <p:txBody>
          <a:bodyPr>
            <a:normAutofit/>
          </a:bodyPr>
          <a:lstStyle/>
          <a:p>
            <a:pPr marL="457200" indent="-457200">
              <a:buFont typeface="+mj-lt"/>
              <a:buAutoNum type="alphaLcParenR"/>
            </a:pPr>
            <a:r>
              <a:rPr lang="en-US" sz="2000" dirty="0"/>
              <a:t>Insured has to qualify as a self-insurer under Labor Code</a:t>
            </a:r>
          </a:p>
          <a:p>
            <a:pPr marL="457200" indent="-457200">
              <a:buFont typeface="+mj-lt"/>
              <a:buAutoNum type="alphaLcParenR"/>
            </a:pPr>
            <a:r>
              <a:rPr lang="en-US" sz="2000" dirty="0"/>
              <a:t>Per “occurrence” retention</a:t>
            </a:r>
          </a:p>
          <a:p>
            <a:pPr marL="457200" indent="-457200">
              <a:buFont typeface="+mj-lt"/>
              <a:buAutoNum type="alphaLcParenR"/>
            </a:pPr>
            <a:r>
              <a:rPr lang="en-US" sz="2000" dirty="0"/>
              <a:t>Effect of Retention </a:t>
            </a:r>
          </a:p>
          <a:p>
            <a:pPr marL="857250" lvl="1" indent="-457200">
              <a:buFont typeface="Calibri" panose="020F0502020204030204" pitchFamily="34" charset="0"/>
              <a:buChar char="–"/>
            </a:pPr>
            <a:r>
              <a:rPr lang="en-US" sz="2000" dirty="0"/>
              <a:t>No immediate duty to defend or investigate owed by insurer.</a:t>
            </a:r>
          </a:p>
          <a:p>
            <a:pPr marL="857250" lvl="1" indent="-457200">
              <a:buFont typeface="Calibri" panose="020F0502020204030204" pitchFamily="34" charset="0"/>
              <a:buChar char="–"/>
            </a:pPr>
            <a:r>
              <a:rPr lang="en-US" sz="2000" dirty="0"/>
              <a:t>Insured controls claim within retention. </a:t>
            </a:r>
          </a:p>
          <a:p>
            <a:pPr marL="457200" indent="-457200">
              <a:buFont typeface="+mj-lt"/>
              <a:buAutoNum type="alphaLcParenR"/>
            </a:pPr>
            <a:r>
              <a:rPr lang="en-US" sz="2000" dirty="0"/>
              <a:t>Exhaustion of Retention</a:t>
            </a:r>
          </a:p>
          <a:p>
            <a:pPr marL="857250" lvl="1" indent="-457200">
              <a:buFont typeface="Calibri" panose="020F0502020204030204" pitchFamily="34" charset="0"/>
              <a:buChar char="–"/>
            </a:pPr>
            <a:r>
              <a:rPr lang="en-US" sz="2000" dirty="0"/>
              <a:t>Insurer’s obligation to reimburse</a:t>
            </a:r>
          </a:p>
          <a:p>
            <a:pPr marL="857250" lvl="1" indent="-457200">
              <a:buFont typeface="Calibri" panose="020F0502020204030204" pitchFamily="34" charset="0"/>
              <a:buChar char="–"/>
            </a:pPr>
            <a:r>
              <a:rPr lang="en-US" sz="2000" dirty="0"/>
              <a:t>Insurer’s right to control</a:t>
            </a:r>
          </a:p>
          <a:p>
            <a:pPr marL="857250" lvl="1" indent="-457200">
              <a:buFont typeface="Calibri" panose="020F0502020204030204" pitchFamily="34" charset="0"/>
              <a:buChar char="–"/>
            </a:pPr>
            <a:r>
              <a:rPr lang="en-US" sz="2000" dirty="0"/>
              <a:t>Insured’s obligations</a:t>
            </a:r>
          </a:p>
          <a:p>
            <a:pPr marL="857250" lvl="1" indent="-457200">
              <a:buFont typeface="Calibri" panose="020F0502020204030204" pitchFamily="34" charset="0"/>
              <a:buChar char="–"/>
            </a:pPr>
            <a:r>
              <a:rPr lang="en-US" sz="2000" dirty="0"/>
              <a:t>Settlement considerations 	</a:t>
            </a:r>
          </a:p>
          <a:p>
            <a:pPr marL="457200" indent="-457200">
              <a:buFont typeface="+mj-lt"/>
              <a:buAutoNum type="alphaLcParenR"/>
            </a:pPr>
            <a:endParaRPr lang="en-US" sz="2000" dirty="0"/>
          </a:p>
          <a:p>
            <a:pPr marL="457200" indent="-457200">
              <a:buFont typeface="+mj-lt"/>
              <a:buAutoNum type="alphaLcParenR"/>
            </a:pPr>
            <a:endParaRPr lang="en-US" sz="2000" dirty="0"/>
          </a:p>
          <a:p>
            <a:pPr marL="491490" indent="0">
              <a:buNone/>
            </a:pPr>
            <a:endParaRPr lang="en-US" sz="2000" dirty="0"/>
          </a:p>
          <a:p>
            <a:pPr marL="1005840" indent="-514350">
              <a:buFont typeface="+mj-lt"/>
              <a:buAutoNum type="romanLcPeriod"/>
            </a:pPr>
            <a:endParaRPr lang="en-US" sz="2000" dirty="0"/>
          </a:p>
        </p:txBody>
      </p:sp>
    </p:spTree>
    <p:extLst>
      <p:ext uri="{BB962C8B-B14F-4D97-AF65-F5344CB8AC3E}">
        <p14:creationId xmlns:p14="http://schemas.microsoft.com/office/powerpoint/2010/main" val="907951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405E1-5685-4DF9-8245-F1254A6B8671}"/>
              </a:ext>
            </a:extLst>
          </p:cNvPr>
          <p:cNvSpPr>
            <a:spLocks noGrp="1"/>
          </p:cNvSpPr>
          <p:nvPr>
            <p:ph type="title"/>
          </p:nvPr>
        </p:nvSpPr>
        <p:spPr/>
        <p:txBody>
          <a:bodyPr>
            <a:normAutofit/>
          </a:bodyPr>
          <a:lstStyle/>
          <a:p>
            <a:r>
              <a:rPr lang="en-US" sz="2000" u="sng" dirty="0"/>
              <a:t>Case Law Addressing Differences Between Primary &amp; Excess WC Policies </a:t>
            </a:r>
          </a:p>
        </p:txBody>
      </p:sp>
      <p:sp>
        <p:nvSpPr>
          <p:cNvPr id="3" name="Content Placeholder 2">
            <a:extLst>
              <a:ext uri="{FF2B5EF4-FFF2-40B4-BE49-F238E27FC236}">
                <a16:creationId xmlns:a16="http://schemas.microsoft.com/office/drawing/2014/main" id="{F9DB1167-3574-46B2-9F1E-048F055174E0}"/>
              </a:ext>
            </a:extLst>
          </p:cNvPr>
          <p:cNvSpPr>
            <a:spLocks noGrp="1"/>
          </p:cNvSpPr>
          <p:nvPr>
            <p:ph idx="1"/>
          </p:nvPr>
        </p:nvSpPr>
        <p:spPr/>
        <p:txBody>
          <a:bodyPr>
            <a:normAutofit/>
          </a:bodyPr>
          <a:lstStyle/>
          <a:p>
            <a:pPr marL="0" indent="0">
              <a:buNone/>
            </a:pPr>
            <a:r>
              <a:rPr lang="en-US" sz="1800" dirty="0"/>
              <a:t>CIGA v San Diego County Schools Risk Management Joint Powers Authority (2019) 41 Cal. App. 5</a:t>
            </a:r>
            <a:r>
              <a:rPr lang="en-US" sz="1800" baseline="30000" dirty="0"/>
              <a:t>th</a:t>
            </a:r>
            <a:r>
              <a:rPr lang="en-US" sz="1800" dirty="0"/>
              <a:t> 640 (the “</a:t>
            </a:r>
            <a:r>
              <a:rPr lang="en-US" sz="1800" dirty="0" err="1"/>
              <a:t>CIGA</a:t>
            </a:r>
            <a:r>
              <a:rPr lang="en-US" sz="1800" dirty="0"/>
              <a:t> v SDJPA case”);</a:t>
            </a:r>
          </a:p>
          <a:p>
            <a:pPr marL="0" indent="0">
              <a:buNone/>
            </a:pPr>
            <a:endParaRPr lang="en-US" sz="1800" dirty="0"/>
          </a:p>
          <a:p>
            <a:pPr marL="0" indent="0">
              <a:buNone/>
            </a:pPr>
            <a:r>
              <a:rPr lang="en-US" sz="1800" dirty="0"/>
              <a:t>San Diego County Schools Risk Management Joint Powers v Liberty Ins., 339 F. Supp. 3</a:t>
            </a:r>
            <a:r>
              <a:rPr lang="en-US" sz="1800" baseline="30000" dirty="0"/>
              <a:t>rd</a:t>
            </a:r>
            <a:r>
              <a:rPr lang="en-US" sz="1800" dirty="0"/>
              <a:t> 1019 (SD Cal. 2018), (the “SDJPA v Liberty case”);</a:t>
            </a:r>
          </a:p>
          <a:p>
            <a:pPr marL="0" indent="0">
              <a:buNone/>
            </a:pPr>
            <a:endParaRPr lang="en-US" sz="1800" dirty="0"/>
          </a:p>
          <a:p>
            <a:pPr marL="0" indent="0">
              <a:buNone/>
            </a:pPr>
            <a:r>
              <a:rPr lang="en-US" sz="1800" dirty="0"/>
              <a:t>San Francisco Bart Dist. v General Reinsurance Corp., 111 F. Supp. 3</a:t>
            </a:r>
            <a:r>
              <a:rPr lang="en-US" sz="1800" baseline="30000" dirty="0"/>
              <a:t>rd</a:t>
            </a:r>
            <a:r>
              <a:rPr lang="en-US" sz="1800" dirty="0"/>
              <a:t> 1055 (ND Cal. 2015), (the “BART case”).</a:t>
            </a:r>
          </a:p>
        </p:txBody>
      </p:sp>
    </p:spTree>
    <p:extLst>
      <p:ext uri="{BB962C8B-B14F-4D97-AF65-F5344CB8AC3E}">
        <p14:creationId xmlns:p14="http://schemas.microsoft.com/office/powerpoint/2010/main" val="2629360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93DD8-5F5C-42C3-8908-E5B53EC37948}"/>
              </a:ext>
            </a:extLst>
          </p:cNvPr>
          <p:cNvSpPr>
            <a:spLocks noGrp="1"/>
          </p:cNvSpPr>
          <p:nvPr>
            <p:ph type="title"/>
          </p:nvPr>
        </p:nvSpPr>
        <p:spPr/>
        <p:txBody>
          <a:bodyPr>
            <a:normAutofit/>
          </a:bodyPr>
          <a:lstStyle/>
          <a:p>
            <a:r>
              <a:rPr lang="en-US" sz="2000" u="sng" dirty="0"/>
              <a:t>Key Legal Differences Between Primary &amp;Excess WC Policies </a:t>
            </a:r>
          </a:p>
        </p:txBody>
      </p:sp>
      <p:sp>
        <p:nvSpPr>
          <p:cNvPr id="3" name="Content Placeholder 2">
            <a:extLst>
              <a:ext uri="{FF2B5EF4-FFF2-40B4-BE49-F238E27FC236}">
                <a16:creationId xmlns:a16="http://schemas.microsoft.com/office/drawing/2014/main" id="{99298CEE-C924-4B5B-8C9B-E00F88DF27E9}"/>
              </a:ext>
            </a:extLst>
          </p:cNvPr>
          <p:cNvSpPr>
            <a:spLocks noGrp="1"/>
          </p:cNvSpPr>
          <p:nvPr>
            <p:ph idx="1"/>
          </p:nvPr>
        </p:nvSpPr>
        <p:spPr/>
        <p:txBody>
          <a:bodyPr>
            <a:normAutofit fontScale="92500" lnSpcReduction="10000"/>
          </a:bodyPr>
          <a:lstStyle/>
          <a:p>
            <a:pPr>
              <a:buFont typeface="Calibri" panose="020F0502020204030204" pitchFamily="34" charset="0"/>
              <a:buChar char="―"/>
            </a:pPr>
            <a:r>
              <a:rPr lang="en-US" sz="1800" dirty="0"/>
              <a:t>A self-insured employer is not required to purchase an Excess Policy. Not true for other employers. </a:t>
            </a:r>
          </a:p>
          <a:p>
            <a:pPr>
              <a:buFont typeface="Calibri" panose="020F0502020204030204" pitchFamily="34" charset="0"/>
              <a:buChar char="―"/>
            </a:pPr>
            <a:r>
              <a:rPr lang="en-US" sz="1800" dirty="0"/>
              <a:t>Primary WC policies must contain a clause that the “insurer will be directly &amp; primarily liable to any proper claimant for payment of compensation”. Not true for Excess. </a:t>
            </a:r>
          </a:p>
          <a:p>
            <a:pPr>
              <a:buFont typeface="Calibri" panose="020F0502020204030204" pitchFamily="34" charset="0"/>
              <a:buChar char="―"/>
            </a:pPr>
            <a:r>
              <a:rPr lang="en-US" sz="1800" dirty="0"/>
              <a:t>Excess is solely a contract to reimburse the self-insured employer, it is entirely separate and apart from the self insured's obligation to the injured employee. </a:t>
            </a:r>
          </a:p>
          <a:p>
            <a:pPr>
              <a:buFont typeface="Calibri" panose="020F0502020204030204" pitchFamily="34" charset="0"/>
              <a:buChar char="―"/>
            </a:pPr>
            <a:r>
              <a:rPr lang="en-US" sz="1800" dirty="0"/>
              <a:t>An Excess policy is not a WC policy and not subject to Division 4 of the Labor Code.</a:t>
            </a:r>
          </a:p>
          <a:p>
            <a:pPr>
              <a:buFont typeface="Calibri" panose="020F0502020204030204" pitchFamily="34" charset="0"/>
              <a:buChar char="―"/>
            </a:pPr>
            <a:r>
              <a:rPr lang="en-US" sz="1800" dirty="0"/>
              <a:t>WCAB does not have jurisdiction to resolve a contract dispute between a self-insured employer and its excess carrier. </a:t>
            </a:r>
          </a:p>
          <a:p>
            <a:pPr>
              <a:buFont typeface="Calibri" panose="020F0502020204030204" pitchFamily="34" charset="0"/>
              <a:buChar char="―"/>
            </a:pPr>
            <a:r>
              <a:rPr lang="en-US" sz="1800" dirty="0"/>
              <a:t>A State or Federal Court can find a different date of injury from that found by WCAB for purposes of adjudicating dispute between the self-insured employer &amp; Excess carrier.    </a:t>
            </a:r>
          </a:p>
          <a:p>
            <a:pPr>
              <a:buFont typeface="Calibri" panose="020F0502020204030204" pitchFamily="34" charset="0"/>
              <a:buChar char="―"/>
            </a:pPr>
            <a:r>
              <a:rPr lang="en-US" sz="1800" dirty="0"/>
              <a:t>A State or Federal Court can independently determine whether an injury was specific or a CT for purposes of adjudicating a coverage dispute between the self-insured employer and the Excess carrier. </a:t>
            </a:r>
          </a:p>
          <a:p>
            <a:pPr>
              <a:buFont typeface="Calibri" panose="020F0502020204030204" pitchFamily="34" charset="0"/>
              <a:buChar char="―"/>
            </a:pPr>
            <a:r>
              <a:rPr lang="en-US" sz="1800" dirty="0"/>
              <a:t>-The fact a </a:t>
            </a:r>
            <a:r>
              <a:rPr lang="en-US" sz="1800" dirty="0" err="1"/>
              <a:t>Stip</a:t>
            </a:r>
            <a:r>
              <a:rPr lang="en-US" sz="1800" dirty="0"/>
              <a:t> &amp; Award approved by a WC Judge references/merges multiple injury claims does not necessarily mean that apportionment amongst these claims is required for purposes of determining the Excess reimbursement owed.  </a:t>
            </a:r>
          </a:p>
        </p:txBody>
      </p:sp>
    </p:spTree>
    <p:extLst>
      <p:ext uri="{BB962C8B-B14F-4D97-AF65-F5344CB8AC3E}">
        <p14:creationId xmlns:p14="http://schemas.microsoft.com/office/powerpoint/2010/main" val="214664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u="sng" dirty="0"/>
              <a:t>Retention Issues</a:t>
            </a:r>
          </a:p>
        </p:txBody>
      </p:sp>
      <p:sp>
        <p:nvSpPr>
          <p:cNvPr id="3" name="Content Placeholder 2"/>
          <p:cNvSpPr>
            <a:spLocks noGrp="1"/>
          </p:cNvSpPr>
          <p:nvPr>
            <p:ph idx="1"/>
          </p:nvPr>
        </p:nvSpPr>
        <p:spPr>
          <a:xfrm>
            <a:off x="381000" y="1143000"/>
            <a:ext cx="8382000" cy="5440362"/>
          </a:xfrm>
        </p:spPr>
        <p:txBody>
          <a:bodyPr>
            <a:noAutofit/>
          </a:bodyPr>
          <a:lstStyle/>
          <a:p>
            <a:pPr marL="0" indent="0">
              <a:buNone/>
            </a:pPr>
            <a:r>
              <a:rPr lang="en-US" sz="2000" dirty="0"/>
              <a:t>How many retentions apply to a claim?</a:t>
            </a:r>
            <a:br>
              <a:rPr lang="en-US" sz="2000" dirty="0"/>
            </a:br>
            <a:endParaRPr lang="en-US" sz="2000" dirty="0"/>
          </a:p>
          <a:p>
            <a:pPr marL="457200" indent="-457200">
              <a:buFont typeface="+mj-lt"/>
              <a:buAutoNum type="alphaLcParenR"/>
            </a:pPr>
            <a:r>
              <a:rPr lang="en-US" sz="2000" dirty="0"/>
              <a:t>Specific Injury Claim (“Bodily Injury by Accident”)</a:t>
            </a:r>
          </a:p>
          <a:p>
            <a:pPr marL="857250" lvl="1" indent="-342900">
              <a:buFont typeface="Calibri" panose="020F0502020204030204" pitchFamily="34" charset="0"/>
              <a:buChar char="–"/>
            </a:pPr>
            <a:r>
              <a:rPr lang="en-US" sz="2000" dirty="0"/>
              <a:t>example:  Employee falls off ladder and fractures pelvis </a:t>
            </a:r>
          </a:p>
          <a:p>
            <a:pPr marL="457200" indent="-457200">
              <a:buFont typeface="+mj-lt"/>
              <a:buAutoNum type="alphaLcParenR"/>
            </a:pPr>
            <a:r>
              <a:rPr lang="en-US" sz="2000" dirty="0"/>
              <a:t>Cumulative Trauma (“Bodily Injury by Disease”)</a:t>
            </a:r>
          </a:p>
          <a:p>
            <a:pPr marL="857250" lvl="1" indent="-342900">
              <a:buFont typeface="Calibri" panose="020F0502020204030204" pitchFamily="34" charset="0"/>
              <a:buChar char="–"/>
            </a:pPr>
            <a:r>
              <a:rPr lang="en-US" sz="2000" dirty="0"/>
              <a:t>example:  typist develops carpal tunnel</a:t>
            </a:r>
          </a:p>
          <a:p>
            <a:pPr marL="457200" indent="-457200">
              <a:buFont typeface="+mj-lt"/>
              <a:buAutoNum type="alphaLcParenR"/>
            </a:pPr>
            <a:r>
              <a:rPr lang="en-US" sz="2000" dirty="0"/>
              <a:t>Hybrid of Specific Injury and CT</a:t>
            </a:r>
          </a:p>
          <a:p>
            <a:pPr marL="857250" lvl="1" indent="-342900">
              <a:buFont typeface="Calibri" panose="020F0502020204030204" pitchFamily="34" charset="0"/>
              <a:buChar char="–"/>
            </a:pPr>
            <a:r>
              <a:rPr lang="en-US" sz="2000" dirty="0"/>
              <a:t>example:  Janitor lifting bundles of paper for years, noticed pain, then</a:t>
            </a:r>
          </a:p>
          <a:p>
            <a:pPr marL="514350" lvl="1" indent="0">
              <a:buNone/>
            </a:pPr>
            <a:r>
              <a:rPr lang="en-US" sz="2000" dirty="0"/>
              <a:t>		  has event where shoulder gives way while lifting something</a:t>
            </a:r>
            <a:endParaRPr lang="en-US" sz="2000" b="1" dirty="0"/>
          </a:p>
          <a:p>
            <a:pPr marL="457200" indent="-457200">
              <a:buFont typeface="+mj-lt"/>
              <a:buAutoNum type="alphaLcParenR"/>
            </a:pPr>
            <a:r>
              <a:rPr lang="en-US" sz="2000" dirty="0"/>
              <a:t>Be Wary of Pro Rata Apportionment </a:t>
            </a:r>
          </a:p>
          <a:p>
            <a:pPr marL="857250" lvl="1" indent="-342900">
              <a:buFont typeface="Calibri" panose="020F0502020204030204" pitchFamily="34" charset="0"/>
              <a:buChar char="–"/>
            </a:pPr>
            <a:r>
              <a:rPr lang="en-US" sz="2000" dirty="0"/>
              <a:t>A hybrid specific injury and CT (300k retention, $600k in expenses)</a:t>
            </a:r>
          </a:p>
          <a:p>
            <a:pPr marL="114300" indent="0">
              <a:buNone/>
            </a:pPr>
            <a:endParaRPr lang="en-US" sz="2000" b="1" dirty="0"/>
          </a:p>
          <a:p>
            <a:pPr marL="114300" indent="0">
              <a:buNone/>
            </a:pPr>
            <a:r>
              <a:rPr lang="en-US" sz="2000" b="1" dirty="0"/>
              <a:t>Cases: </a:t>
            </a:r>
            <a:r>
              <a:rPr lang="en-US" sz="2000" dirty="0"/>
              <a:t>McClatchy Newspapers v Cont’l Cas. Co., 2015 US Dist. Lexis 62925 (ED 	Cal. 2015).</a:t>
            </a:r>
          </a:p>
          <a:p>
            <a:pPr marL="514350" lvl="1" indent="0">
              <a:buNone/>
            </a:pPr>
            <a:r>
              <a:rPr lang="en-US" sz="2000" dirty="0"/>
              <a:t>	Supervalu, Inc. v Wexford Underwriting, 175 Cal. App. 4</a:t>
            </a:r>
            <a:r>
              <a:rPr lang="en-US" sz="2000" baseline="30000" dirty="0"/>
              <a:t>th</a:t>
            </a:r>
            <a:r>
              <a:rPr lang="en-US" sz="2000" dirty="0"/>
              <a:t> 64 (2009). </a:t>
            </a:r>
          </a:p>
        </p:txBody>
      </p:sp>
    </p:spTree>
    <p:extLst>
      <p:ext uri="{BB962C8B-B14F-4D97-AF65-F5344CB8AC3E}">
        <p14:creationId xmlns:p14="http://schemas.microsoft.com/office/powerpoint/2010/main" val="1975565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95278-4C8A-4D2B-9B2A-2616A9E2027C}"/>
              </a:ext>
            </a:extLst>
          </p:cNvPr>
          <p:cNvSpPr>
            <a:spLocks noGrp="1"/>
          </p:cNvSpPr>
          <p:nvPr>
            <p:ph type="title"/>
          </p:nvPr>
        </p:nvSpPr>
        <p:spPr/>
        <p:txBody>
          <a:bodyPr/>
          <a:lstStyle/>
          <a:p>
            <a:r>
              <a:rPr lang="en-US" sz="2000" u="sng" dirty="0"/>
              <a:t>Hypothetical #1 </a:t>
            </a:r>
            <a:br>
              <a:rPr lang="en-US" sz="2000" u="sng" dirty="0"/>
            </a:br>
            <a:r>
              <a:rPr lang="en-US" sz="2000" dirty="0"/>
              <a:t>Apportionment Involving Prior Non-Industrial Injury</a:t>
            </a:r>
          </a:p>
        </p:txBody>
      </p:sp>
      <p:sp>
        <p:nvSpPr>
          <p:cNvPr id="3" name="Content Placeholder 2">
            <a:extLst>
              <a:ext uri="{FF2B5EF4-FFF2-40B4-BE49-F238E27FC236}">
                <a16:creationId xmlns:a16="http://schemas.microsoft.com/office/drawing/2014/main" id="{4D6B90D3-1A10-475D-B0EA-5FA41B0597A4}"/>
              </a:ext>
            </a:extLst>
          </p:cNvPr>
          <p:cNvSpPr>
            <a:spLocks noGrp="1"/>
          </p:cNvSpPr>
          <p:nvPr>
            <p:ph idx="1"/>
          </p:nvPr>
        </p:nvSpPr>
        <p:spPr/>
        <p:txBody>
          <a:bodyPr>
            <a:normAutofit/>
          </a:bodyPr>
          <a:lstStyle/>
          <a:p>
            <a:r>
              <a:rPr lang="en-US" sz="2000" dirty="0"/>
              <a:t>Gym teacher claimant has serious non-industrial injury to left knee in 1985 and to right knee in 1989.  </a:t>
            </a:r>
          </a:p>
          <a:p>
            <a:r>
              <a:rPr lang="en-US" sz="2000" dirty="0"/>
              <a:t>In 2000, she has work-related injury to left knee and has surgery which doesn’t go well.  Because of favoring her left knee her right knee goes bad and requires surgery.  </a:t>
            </a:r>
            <a:r>
              <a:rPr lang="en-US" sz="2000" dirty="0" err="1"/>
              <a:t>AME</a:t>
            </a:r>
            <a:r>
              <a:rPr lang="en-US" sz="2000" dirty="0"/>
              <a:t> Report: 50% industrial, 50% non-industrial. </a:t>
            </a:r>
          </a:p>
          <a:p>
            <a:r>
              <a:rPr lang="en-US" sz="2000" dirty="0"/>
              <a:t>In 2005, a stipulation and award is entered into (with approval of excess) involving both knees.  Between 2005 &amp; 2015 FMC Skyrockets.</a:t>
            </a:r>
          </a:p>
          <a:p>
            <a:r>
              <a:rPr lang="en-US" sz="2000" dirty="0"/>
              <a:t>In 2015, now that retention has been greatly exceeded, excess refuses to reimburse claiming most of the medical payments were related to the non-industrial injuries.</a:t>
            </a:r>
          </a:p>
          <a:p>
            <a:endParaRPr lang="en-US" sz="2000" dirty="0"/>
          </a:p>
          <a:p>
            <a:pPr>
              <a:buFont typeface="Wingdings" panose="05000000000000000000" pitchFamily="2" charset="2"/>
              <a:buChar char="v"/>
            </a:pPr>
            <a:r>
              <a:rPr lang="en-US" sz="2000" dirty="0"/>
              <a:t>What is coverage result?</a:t>
            </a:r>
          </a:p>
        </p:txBody>
      </p:sp>
    </p:spTree>
    <p:extLst>
      <p:ext uri="{BB962C8B-B14F-4D97-AF65-F5344CB8AC3E}">
        <p14:creationId xmlns:p14="http://schemas.microsoft.com/office/powerpoint/2010/main" val="3593604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95278-4C8A-4D2B-9B2A-2616A9E2027C}"/>
              </a:ext>
            </a:extLst>
          </p:cNvPr>
          <p:cNvSpPr>
            <a:spLocks noGrp="1"/>
          </p:cNvSpPr>
          <p:nvPr>
            <p:ph type="title"/>
          </p:nvPr>
        </p:nvSpPr>
        <p:spPr/>
        <p:txBody>
          <a:bodyPr/>
          <a:lstStyle/>
          <a:p>
            <a:r>
              <a:rPr lang="en-US" sz="2000" u="sng" dirty="0"/>
              <a:t>Hypothetical #2 </a:t>
            </a:r>
          </a:p>
        </p:txBody>
      </p:sp>
      <p:sp>
        <p:nvSpPr>
          <p:cNvPr id="3" name="Content Placeholder 2">
            <a:extLst>
              <a:ext uri="{FF2B5EF4-FFF2-40B4-BE49-F238E27FC236}">
                <a16:creationId xmlns:a16="http://schemas.microsoft.com/office/drawing/2014/main" id="{4D6B90D3-1A10-475D-B0EA-5FA41B0597A4}"/>
              </a:ext>
            </a:extLst>
          </p:cNvPr>
          <p:cNvSpPr>
            <a:spLocks noGrp="1"/>
          </p:cNvSpPr>
          <p:nvPr>
            <p:ph idx="1"/>
          </p:nvPr>
        </p:nvSpPr>
        <p:spPr>
          <a:xfrm>
            <a:off x="457200" y="1143001"/>
            <a:ext cx="8229600" cy="4343400"/>
          </a:xfrm>
        </p:spPr>
        <p:txBody>
          <a:bodyPr>
            <a:normAutofit lnSpcReduction="10000"/>
          </a:bodyPr>
          <a:lstStyle/>
          <a:p>
            <a:r>
              <a:rPr lang="en-US" sz="2000" dirty="0"/>
              <a:t>Police officer injures his right knee while arresting suspect in 1998.  After favoring his right knee his left knee becomes symptomatic.  </a:t>
            </a:r>
          </a:p>
          <a:p>
            <a:r>
              <a:rPr lang="en-US" sz="2000" dirty="0"/>
              <a:t>By 2002, he had both knees replaced.  A stipulation and award is entered into in 2005 (excess approves) which includes both the right and left knee.  Both knees were included in the stipulation because treating doctor opined that left knee injury was caused by favoring right knee.</a:t>
            </a:r>
          </a:p>
          <a:p>
            <a:r>
              <a:rPr lang="en-US" sz="2000" dirty="0"/>
              <a:t>In 2019, excess refuses to reimburse citing an opinion it obtained from an ortho surgeon stating most of the right knee problems were due to pre-existing non-industrial conditions and the left knee problems were not caused by the right knee problems and were 100% non-industrial.  Excess states apportionment to these non-industrial causes means no reimbursement is owed. </a:t>
            </a:r>
          </a:p>
          <a:p>
            <a:pPr marL="0" indent="0">
              <a:buNone/>
            </a:pPr>
            <a:endParaRPr lang="en-US" sz="2000" dirty="0"/>
          </a:p>
          <a:p>
            <a:pPr>
              <a:buFont typeface="Wingdings" panose="05000000000000000000" pitchFamily="2" charset="2"/>
              <a:buChar char="v"/>
            </a:pPr>
            <a:r>
              <a:rPr lang="en-US" sz="2000" dirty="0"/>
              <a:t>What is coverage result?</a:t>
            </a:r>
          </a:p>
        </p:txBody>
      </p:sp>
    </p:spTree>
    <p:extLst>
      <p:ext uri="{BB962C8B-B14F-4D97-AF65-F5344CB8AC3E}">
        <p14:creationId xmlns:p14="http://schemas.microsoft.com/office/powerpoint/2010/main" val="3673139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95278-4C8A-4D2B-9B2A-2616A9E2027C}"/>
              </a:ext>
            </a:extLst>
          </p:cNvPr>
          <p:cNvSpPr>
            <a:spLocks noGrp="1"/>
          </p:cNvSpPr>
          <p:nvPr>
            <p:ph type="title"/>
          </p:nvPr>
        </p:nvSpPr>
        <p:spPr>
          <a:xfrm>
            <a:off x="457200" y="411162"/>
            <a:ext cx="8229600" cy="884238"/>
          </a:xfrm>
        </p:spPr>
        <p:txBody>
          <a:bodyPr/>
          <a:lstStyle/>
          <a:p>
            <a:r>
              <a:rPr lang="en-US" sz="2000" u="sng" dirty="0"/>
              <a:t>Hypothetical #3 </a:t>
            </a:r>
          </a:p>
        </p:txBody>
      </p:sp>
      <p:sp>
        <p:nvSpPr>
          <p:cNvPr id="3" name="Content Placeholder 2">
            <a:extLst>
              <a:ext uri="{FF2B5EF4-FFF2-40B4-BE49-F238E27FC236}">
                <a16:creationId xmlns:a16="http://schemas.microsoft.com/office/drawing/2014/main" id="{4D6B90D3-1A10-475D-B0EA-5FA41B0597A4}"/>
              </a:ext>
            </a:extLst>
          </p:cNvPr>
          <p:cNvSpPr>
            <a:spLocks noGrp="1"/>
          </p:cNvSpPr>
          <p:nvPr>
            <p:ph idx="1"/>
          </p:nvPr>
        </p:nvSpPr>
        <p:spPr>
          <a:xfrm>
            <a:off x="457200" y="1447800"/>
            <a:ext cx="8229600" cy="4800600"/>
          </a:xfrm>
        </p:spPr>
        <p:txBody>
          <a:bodyPr>
            <a:normAutofit fontScale="92500" lnSpcReduction="10000"/>
          </a:bodyPr>
          <a:lstStyle/>
          <a:p>
            <a:r>
              <a:rPr lang="en-US" sz="2000" dirty="0"/>
              <a:t>Claimant Policeman filed a specific injury claim to his knees and low back in 2001</a:t>
            </a:r>
          </a:p>
          <a:p>
            <a:r>
              <a:rPr lang="en-US" sz="2000" dirty="0"/>
              <a:t>Claimant also filed a CT injury claim to his knees, low back, neck, and cardio in 2003.</a:t>
            </a:r>
          </a:p>
          <a:p>
            <a:r>
              <a:rPr lang="en-US" sz="2000" dirty="0"/>
              <a:t>The TPA appropriately opened two claim files and paid benefits off both claim files for close to 10 years.</a:t>
            </a:r>
          </a:p>
          <a:p>
            <a:r>
              <a:rPr lang="en-US" sz="2000" dirty="0"/>
              <a:t>In 2007 claimant entered into a </a:t>
            </a:r>
            <a:r>
              <a:rPr lang="en-US" sz="2000" dirty="0" err="1"/>
              <a:t>stip</a:t>
            </a:r>
            <a:r>
              <a:rPr lang="en-US" sz="2000" dirty="0"/>
              <a:t> and award which included both injuries.  </a:t>
            </a:r>
          </a:p>
          <a:p>
            <a:r>
              <a:rPr lang="en-US" sz="2000" dirty="0"/>
              <a:t>In 2014 the AME was asked to address apportionment and he opined that the 2001 injury was actually not a separate injury, but rather just another minor injury that was part of the 2003 overall CT.  He basically concluded that these injuries were inextricably intertwined.   </a:t>
            </a:r>
            <a:endParaRPr lang="en-US" sz="1900" dirty="0"/>
          </a:p>
          <a:p>
            <a:pPr marL="342900" lvl="1" indent="-342900">
              <a:buFont typeface="Arial" panose="020B0604020202020204" pitchFamily="34" charset="0"/>
              <a:buChar char="•"/>
            </a:pPr>
            <a:r>
              <a:rPr lang="en-US" sz="2000" dirty="0"/>
              <a:t>$200,000 was paid on the 2001 specific injury claim and $400,000 was paid on the 2003 CT claim.  The retention was $300,000.   </a:t>
            </a:r>
          </a:p>
          <a:p>
            <a:pPr>
              <a:buFont typeface="Calibri" panose="020F0502020204030204" pitchFamily="34" charset="0"/>
              <a:buChar char="─"/>
            </a:pPr>
            <a:endParaRPr lang="en-US" sz="2000" dirty="0"/>
          </a:p>
          <a:p>
            <a:pPr>
              <a:buFont typeface="Wingdings" panose="05000000000000000000" pitchFamily="2" charset="2"/>
              <a:buChar char="v"/>
            </a:pPr>
            <a:r>
              <a:rPr lang="en-US" sz="2000" dirty="0"/>
              <a:t>What is the apportionment result?  </a:t>
            </a:r>
          </a:p>
        </p:txBody>
      </p:sp>
    </p:spTree>
    <p:extLst>
      <p:ext uri="{BB962C8B-B14F-4D97-AF65-F5344CB8AC3E}">
        <p14:creationId xmlns:p14="http://schemas.microsoft.com/office/powerpoint/2010/main" val="6952921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5caf8f8-04ef-40c2-a8eb-d70670ec7e73" xsi:nil="true"/>
    <lcf76f155ced4ddcb4097134ff3c332f xmlns="e6215eab-ac66-4e22-9c5c-8222c81a7a74">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AFE46C81E7FBE449038E1CB218CB5D0" ma:contentTypeVersion="16" ma:contentTypeDescription="Create a new document." ma:contentTypeScope="" ma:versionID="5c8f9de831185a8ad7ed7f2d4ab39cb7">
  <xsd:schema xmlns:xsd="http://www.w3.org/2001/XMLSchema" xmlns:xs="http://www.w3.org/2001/XMLSchema" xmlns:p="http://schemas.microsoft.com/office/2006/metadata/properties" xmlns:ns2="e6215eab-ac66-4e22-9c5c-8222c81a7a74" xmlns:ns3="75caf8f8-04ef-40c2-a8eb-d70670ec7e73" targetNamespace="http://schemas.microsoft.com/office/2006/metadata/properties" ma:root="true" ma:fieldsID="2457a66447e3418dc95924eeb9492775" ns2:_="" ns3:_="">
    <xsd:import namespace="e6215eab-ac66-4e22-9c5c-8222c81a7a74"/>
    <xsd:import namespace="75caf8f8-04ef-40c2-a8eb-d70670ec7e7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215eab-ac66-4e22-9c5c-8222c81a7a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39fd2dc-23ff-4636-87f3-0c248b5faa2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5caf8f8-04ef-40c2-a8eb-d70670ec7e73"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03758ef-2868-48d1-8def-6519b75e225c}" ma:internalName="TaxCatchAll" ma:showField="CatchAllData" ma:web="75caf8f8-04ef-40c2-a8eb-d70670ec7e7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4F7567E-D85A-4CF1-948A-36A4B2324AA0}">
  <ds:schemaRefs>
    <ds:schemaRef ds:uri="75caf8f8-04ef-40c2-a8eb-d70670ec7e73"/>
    <ds:schemaRef ds:uri="http://purl.org/dc/terms/"/>
    <ds:schemaRef ds:uri="http://purl.org/dc/dcmitype/"/>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e6215eab-ac66-4e22-9c5c-8222c81a7a74"/>
    <ds:schemaRef ds:uri="http://www.w3.org/XML/1998/namespace"/>
    <ds:schemaRef ds:uri="http://purl.org/dc/elements/1.1/"/>
  </ds:schemaRefs>
</ds:datastoreItem>
</file>

<file path=customXml/itemProps2.xml><?xml version="1.0" encoding="utf-8"?>
<ds:datastoreItem xmlns:ds="http://schemas.openxmlformats.org/officeDocument/2006/customXml" ds:itemID="{0937AF19-D3FA-4D8A-8C00-F4A7179F92D2}">
  <ds:schemaRefs>
    <ds:schemaRef ds:uri="http://schemas.microsoft.com/sharepoint/v3/contenttype/forms"/>
  </ds:schemaRefs>
</ds:datastoreItem>
</file>

<file path=customXml/itemProps3.xml><?xml version="1.0" encoding="utf-8"?>
<ds:datastoreItem xmlns:ds="http://schemas.openxmlformats.org/officeDocument/2006/customXml" ds:itemID="{8275A6EB-BE9D-4A8E-8F3B-072FE0CC67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6215eab-ac66-4e22-9c5c-8222c81a7a74"/>
    <ds:schemaRef ds:uri="75caf8f8-04ef-40c2-a8eb-d70670ec7e7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890</TotalTime>
  <Words>1951</Words>
  <Application>Microsoft Office PowerPoint</Application>
  <PresentationFormat>On-screen Show (4:3)</PresentationFormat>
  <Paragraphs>110</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Wingdings</vt:lpstr>
      <vt:lpstr>Office Theme</vt:lpstr>
      <vt:lpstr>WHEN YOUR EXCESS CARRIER FAILS YOU</vt:lpstr>
      <vt:lpstr>PowerPoint Presentation</vt:lpstr>
      <vt:lpstr>Excess WC Reimbursement Policies Differ from typical WC Policies</vt:lpstr>
      <vt:lpstr>Case Law Addressing Differences Between Primary &amp; Excess WC Policies </vt:lpstr>
      <vt:lpstr>Key Legal Differences Between Primary &amp;Excess WC Policies </vt:lpstr>
      <vt:lpstr>Retention Issues</vt:lpstr>
      <vt:lpstr>Hypothetical #1  Apportionment Involving Prior Non-Industrial Injury</vt:lpstr>
      <vt:lpstr>Hypothetical #2 </vt:lpstr>
      <vt:lpstr>Hypothetical #3 </vt:lpstr>
      <vt:lpstr>Hypothetical #4</vt:lpstr>
      <vt:lpstr>Issues with C &amp; R’s </vt:lpstr>
      <vt:lpstr>Hypothetical # 5</vt:lpstr>
      <vt:lpstr>What policy covers a CT claim?</vt:lpstr>
      <vt:lpstr>Hypothetical #6</vt:lpstr>
      <vt:lpstr>Problems w/San Diego Schools JPA ruling</vt:lpstr>
      <vt:lpstr>Hypothetical #7</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PROBLEMS WITH EXCESS WORKERS COMP REIMBURSEMENT POLICIES COVERAGE ISSUES AND BEST PRACTICES</dc:title>
  <dc:creator>Legal Secretary</dc:creator>
  <cp:lastModifiedBy>Al Haverkamp</cp:lastModifiedBy>
  <cp:revision>59</cp:revision>
  <cp:lastPrinted>2022-05-17T22:44:26Z</cp:lastPrinted>
  <dcterms:created xsi:type="dcterms:W3CDTF">2018-05-22T23:29:07Z</dcterms:created>
  <dcterms:modified xsi:type="dcterms:W3CDTF">2022-05-31T17:57:38Z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0x0101003AFE46C81E7FBE449038E1CB218CB5D0</vt:lpwstr>
  </property>
  <property fmtid="{D5CDD505-2E9C-101B-9397-08002B2CF9AE}" pid="3" name="Order">
    <vt:r8>1312800</vt:r8>
  </property>
  <property fmtid="{D5CDD505-2E9C-101B-9397-08002B2CF9AE}" pid="4" name="ComplianceAssetId">
    <vt:lpwstr/>
  </property>
  <property fmtid="{D5CDD505-2E9C-101B-9397-08002B2CF9AE}" pid="5" name="MediaServiceImageTags">
    <vt:lpwstr/>
  </property>
</Properties>
</file>