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226"/>
    <a:srgbClr val="218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7EF3-56EB-431D-9C8C-CDE6BA60E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F8098-E9E0-47AC-A4C6-086379704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30995-1FC1-4BA5-A82E-B72C38EA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84CDB-0FBB-4854-9B77-8F6E25CA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5AF7-9860-4002-9646-4F523EF7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AC9120F-978F-A508-62CF-E64E61E98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FF5E-086A-4B51-9CDE-54594FE3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F572D-5529-4B54-B3B5-76D18A8A9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B5993-9442-4EA5-90A3-3EDABDF1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E9F8-B765-46BD-A131-C24784E8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E7171-F7E5-4683-BF84-5FEA035D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0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976F8-4D39-4418-AA6C-5B6F97F11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D7F4D-551C-4F82-8DE1-BEC8C9394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6956-CBCF-4B44-95AF-E33E503F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83CE-C60E-48A4-AD29-C5162127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A546-C796-48D5-BC9E-0203E91F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3DDD-396C-46D7-B7B4-88C33F02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78C0B-D383-401F-9A2E-EC66FAFF0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841B-7B04-4721-8A60-B707A109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B3D83-004B-4B68-90B6-632429C9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8AA3F-5E5A-4C07-8FA7-C583751E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40CC32-C92F-EC85-488B-350CE3FCB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9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FA36-8759-4EF1-AEDD-0793159B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2B4C6-8121-49AF-8031-8C57667B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F30E-829E-4185-8BD5-43B56B5C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74D4-2AEC-49BF-9F60-8BA6ECF3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3CBCA-0CBB-45A8-B515-8ACD08AD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7563-0B12-477C-BADB-7787C312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AA85-C56D-43C3-8160-8F7F337EF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D85BB-B787-4008-BAA5-7831435BF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F46C6-DC62-4316-99EF-74C733D8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E4AAC-0FC5-4250-BA7E-85BAB1DB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B11EE-A661-4F80-9797-67DDEA4F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0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390B-D65F-4D8B-AD91-1197E9A0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85E9-2739-4788-9E0B-BE7384149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20EC7-FB15-4135-882D-969945F7A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537A2-B1C9-4859-9257-96290A329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5D309-E4AE-4921-A140-C0869DE59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C51A8-7449-4624-960F-A96D4548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4312E-4322-4449-B146-338AD1E7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1B339-A27E-4F6E-917C-DEC18F1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56FD-B9D8-4064-9403-AA3D5CD5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67CC1-6C7B-478F-BAC5-3FBDA5A5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63443-9410-43D0-A6E7-6DA13934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5D890-FBCE-4B5C-9357-AD7A97BB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19B4-5A96-47F7-BC9A-09403246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E52A2-297B-4FDC-AB4B-87552D26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A5A7B-2A25-453C-9181-DB93FA78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260A-48E9-46A3-8EF3-9D29CAFE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9B5E3-D11F-4E85-BB45-CA5E9F79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CDB7-7776-4894-AF61-9DA4CC67F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8F31-4B66-4698-BF6F-5D4B8E39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44B52-1D09-4E0E-9B01-5C5C9F66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CD6DE-2761-438D-B2ED-AF280B7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23DE-BEC4-4E26-A0ED-AAE0C852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7B95E-D743-4527-83D3-17FE42BA2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676A1-2144-4F3A-99EA-8BFA3EE49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A92CB-B67F-45D0-9D6C-2052C1C5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58F1A-B420-4BCD-86CD-277F8B56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B8919-8EE0-421E-8D5D-0BE804A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4C16E-E5C4-4BE6-9AA3-FE07D86A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D10E-F89D-4063-B628-F6575253B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0062E-8A25-4D89-B92C-EEEBDFA53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025E-E6E9-46D2-A72F-9E73D048F75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B02E1-A989-4EF6-9547-C189D4674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81BE5-473E-4322-A974-233B950CF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9A48-F562-418C-A12A-02B11350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5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44E1-3A25-4C49-B65E-258CA2DE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920" y="4139822"/>
            <a:ext cx="10274157" cy="106305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workers’ compensation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D5EAE-D725-4EA9-8A49-0353D96E1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969" y="5312540"/>
            <a:ext cx="6298058" cy="7280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4400" dirty="0">
                <a:solidFill>
                  <a:srgbClr val="002060"/>
                </a:solidFill>
              </a:rPr>
              <a:t>Max Koonce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rgbClr val="5A6176"/>
                </a:solidFill>
              </a:rPr>
              <a:t>Chief claims officer Sedgwick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CDAEDAE-9B81-D11E-CAD9-B24F9526EDAF}"/>
              </a:ext>
            </a:extLst>
          </p:cNvPr>
          <p:cNvSpPr txBox="1">
            <a:spLocks/>
          </p:cNvSpPr>
          <p:nvPr/>
        </p:nvSpPr>
        <p:spPr>
          <a:xfrm>
            <a:off x="5001735" y="319300"/>
            <a:ext cx="4440216" cy="72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3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EE04E8C-257B-CD48-AB47-4FC55E6B0EA8}"/>
              </a:ext>
            </a:extLst>
          </p:cNvPr>
          <p:cNvSpPr/>
          <p:nvPr/>
        </p:nvSpPr>
        <p:spPr>
          <a:xfrm>
            <a:off x="7910053" y="1966814"/>
            <a:ext cx="3853197" cy="3701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0" lvl="0"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Demographic changes </a:t>
            </a:r>
          </a:p>
          <a:p>
            <a:pPr marR="0" lvl="0"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Healthcare reform</a:t>
            </a:r>
          </a:p>
          <a:p>
            <a:pPr marR="0" lvl="0"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SSDI solvency</a:t>
            </a:r>
          </a:p>
          <a:p>
            <a:pPr marR="0" lvl="0"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Fiscal distress at the government level</a:t>
            </a:r>
          </a:p>
          <a:p>
            <a:pPr marR="0" lvl="0"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Globalization pressures intensify</a:t>
            </a:r>
          </a:p>
          <a:p>
            <a:pPr marR="0" lvl="0"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Legislative and regulatory reform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BD224C-A091-D844-80EA-19B6320425EE}"/>
              </a:ext>
            </a:extLst>
          </p:cNvPr>
          <p:cNvCxnSpPr>
            <a:cxnSpLocks/>
          </p:cNvCxnSpPr>
          <p:nvPr/>
        </p:nvCxnSpPr>
        <p:spPr>
          <a:xfrm>
            <a:off x="6477539" y="689525"/>
            <a:ext cx="0" cy="5027758"/>
          </a:xfrm>
          <a:prstGeom prst="line">
            <a:avLst/>
          </a:prstGeom>
          <a:ln>
            <a:solidFill>
              <a:srgbClr val="B5B9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D7A8FA-762E-E44E-98CE-DD86A690CC64}"/>
              </a:ext>
            </a:extLst>
          </p:cNvPr>
          <p:cNvGrpSpPr/>
          <p:nvPr/>
        </p:nvGrpSpPr>
        <p:grpSpPr>
          <a:xfrm>
            <a:off x="6943597" y="862807"/>
            <a:ext cx="4836234" cy="861774"/>
            <a:chOff x="6832601" y="803411"/>
            <a:chExt cx="4836234" cy="86177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6189DF-5E0B-DC48-BA73-0AB1AE1A2706}"/>
                </a:ext>
              </a:extLst>
            </p:cNvPr>
            <p:cNvSpPr/>
            <p:nvPr/>
          </p:nvSpPr>
          <p:spPr>
            <a:xfrm>
              <a:off x="6832601" y="803411"/>
              <a:ext cx="231505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>
                  <a:solidFill>
                    <a:srgbClr val="A1D2ED"/>
                  </a:solidFill>
                  <a:latin typeface="Impact" panose="020B0806030902050204" pitchFamily="34" charset="0"/>
                </a:rPr>
                <a:t>6 points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411E82-88CE-B545-8733-B6F7E27BFAC4}"/>
                </a:ext>
              </a:extLst>
            </p:cNvPr>
            <p:cNvSpPr/>
            <p:nvPr/>
          </p:nvSpPr>
          <p:spPr>
            <a:xfrm>
              <a:off x="9052122" y="924780"/>
              <a:ext cx="2616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5A6176"/>
                  </a:solidFill>
                  <a:latin typeface="Georgia" panose="02040502050405020303" pitchFamily="18" charset="0"/>
                </a:rPr>
                <a:t>to consider for </a:t>
              </a:r>
              <a:br>
                <a:rPr lang="en-US" i="1" dirty="0">
                  <a:solidFill>
                    <a:srgbClr val="5A6176"/>
                  </a:solidFill>
                  <a:latin typeface="Georgia" panose="02040502050405020303" pitchFamily="18" charset="0"/>
                </a:rPr>
              </a:br>
              <a:r>
                <a:rPr lang="en-US" i="1" dirty="0">
                  <a:solidFill>
                    <a:srgbClr val="5A6176"/>
                  </a:solidFill>
                  <a:latin typeface="Georgia" panose="02040502050405020303" pitchFamily="18" charset="0"/>
                </a:rPr>
                <a:t>workers’ compensation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27C430-5B32-594A-9620-B69EDAF53DFE}"/>
              </a:ext>
            </a:extLst>
          </p:cNvPr>
          <p:cNvGrpSpPr/>
          <p:nvPr/>
        </p:nvGrpSpPr>
        <p:grpSpPr>
          <a:xfrm>
            <a:off x="7368559" y="1976031"/>
            <a:ext cx="381885" cy="3583169"/>
            <a:chOff x="7257563" y="1916635"/>
            <a:chExt cx="381885" cy="3583169"/>
          </a:xfrm>
        </p:grpSpPr>
        <p:pic>
          <p:nvPicPr>
            <p:cNvPr id="23" name="Graphic 7">
              <a:extLst>
                <a:ext uri="{FF2B5EF4-FFF2-40B4-BE49-F238E27FC236}">
                  <a16:creationId xmlns:a16="http://schemas.microsoft.com/office/drawing/2014/main" id="{250F5D70-FF3A-FE4A-A902-F71BCFB2A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57563" y="2576882"/>
              <a:ext cx="381885" cy="381885"/>
            </a:xfrm>
            <a:prstGeom prst="rect">
              <a:avLst/>
            </a:prstGeom>
          </p:spPr>
        </p:pic>
        <p:pic>
          <p:nvPicPr>
            <p:cNvPr id="24" name="Graphic 8">
              <a:extLst>
                <a:ext uri="{FF2B5EF4-FFF2-40B4-BE49-F238E27FC236}">
                  <a16:creationId xmlns:a16="http://schemas.microsoft.com/office/drawing/2014/main" id="{3AFC6B5C-807E-1A45-BE6B-C3F4D08FC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31569" y="3827000"/>
              <a:ext cx="233872" cy="381885"/>
            </a:xfrm>
            <a:prstGeom prst="rect">
              <a:avLst/>
            </a:prstGeom>
          </p:spPr>
        </p:pic>
        <p:pic>
          <p:nvPicPr>
            <p:cNvPr id="25" name="Graphic 9">
              <a:extLst>
                <a:ext uri="{FF2B5EF4-FFF2-40B4-BE49-F238E27FC236}">
                  <a16:creationId xmlns:a16="http://schemas.microsoft.com/office/drawing/2014/main" id="{04C501B3-0785-DF4A-852B-DAB648380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91342" y="3219052"/>
              <a:ext cx="314326" cy="347663"/>
            </a:xfrm>
            <a:prstGeom prst="rect">
              <a:avLst/>
            </a:prstGeom>
          </p:spPr>
        </p:pic>
        <p:pic>
          <p:nvPicPr>
            <p:cNvPr id="26" name="Graphic 10">
              <a:extLst>
                <a:ext uri="{FF2B5EF4-FFF2-40B4-BE49-F238E27FC236}">
                  <a16:creationId xmlns:a16="http://schemas.microsoft.com/office/drawing/2014/main" id="{642796F9-C24C-A240-8F49-68376767E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01487" y="4469170"/>
              <a:ext cx="294037" cy="390049"/>
            </a:xfrm>
            <a:prstGeom prst="rect">
              <a:avLst/>
            </a:prstGeom>
          </p:spPr>
        </p:pic>
        <p:pic>
          <p:nvPicPr>
            <p:cNvPr id="27" name="Graphic 11">
              <a:extLst>
                <a:ext uri="{FF2B5EF4-FFF2-40B4-BE49-F238E27FC236}">
                  <a16:creationId xmlns:a16="http://schemas.microsoft.com/office/drawing/2014/main" id="{A1BAD376-CD41-5043-83DA-C9D1DCB7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71804" y="1916635"/>
              <a:ext cx="353403" cy="353403"/>
            </a:xfrm>
            <a:prstGeom prst="rect">
              <a:avLst/>
            </a:prstGeom>
          </p:spPr>
        </p:pic>
        <p:pic>
          <p:nvPicPr>
            <p:cNvPr id="28" name="Graphic 12">
              <a:extLst>
                <a:ext uri="{FF2B5EF4-FFF2-40B4-BE49-F238E27FC236}">
                  <a16:creationId xmlns:a16="http://schemas.microsoft.com/office/drawing/2014/main" id="{5A829B79-2AD1-904B-BA8B-0DAA7D891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68483" y="5163762"/>
              <a:ext cx="360045" cy="336042"/>
            </a:xfrm>
            <a:prstGeom prst="rect">
              <a:avLst/>
            </a:prstGeom>
          </p:spPr>
        </p:pic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A1FAF3DD-AE8F-8D48-8320-552726288104}"/>
              </a:ext>
            </a:extLst>
          </p:cNvPr>
          <p:cNvSpPr/>
          <p:nvPr/>
        </p:nvSpPr>
        <p:spPr>
          <a:xfrm>
            <a:off x="1688098" y="1221728"/>
            <a:ext cx="4327459" cy="4327459"/>
          </a:xfrm>
          <a:prstGeom prst="ellipse">
            <a:avLst/>
          </a:prstGeom>
          <a:solidFill>
            <a:srgbClr val="CE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2" name="Picture 31" descr="A close - up of a compass&#10;&#10;Description automatically generated">
            <a:extLst>
              <a:ext uri="{FF2B5EF4-FFF2-40B4-BE49-F238E27FC236}">
                <a16:creationId xmlns:a16="http://schemas.microsoft.com/office/drawing/2014/main" id="{DFC57E9D-1A73-AC42-8BA9-29D8F8957B7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" r="4961" b="2297"/>
          <a:stretch/>
        </p:blipFill>
        <p:spPr>
          <a:xfrm>
            <a:off x="777134" y="1972513"/>
            <a:ext cx="2193102" cy="2872419"/>
          </a:xfrm>
          <a:prstGeom prst="rect">
            <a:avLst/>
          </a:prstGeom>
          <a:effectLst>
            <a:outerShdw blurRad="76200" dist="88900" dir="3720000" sx="98000" sy="98000" algn="r" rotWithShape="0">
              <a:prstClr val="black">
                <a:alpha val="52000"/>
              </a:prstClr>
            </a:outerShdw>
          </a:effectLst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DBB406B-7E54-354C-B349-BAD245412617}"/>
              </a:ext>
            </a:extLst>
          </p:cNvPr>
          <p:cNvSpPr txBox="1">
            <a:spLocks/>
          </p:cNvSpPr>
          <p:nvPr/>
        </p:nvSpPr>
        <p:spPr>
          <a:xfrm>
            <a:off x="3175872" y="1842494"/>
            <a:ext cx="2546339" cy="3467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cap="all" spc="300" dirty="0"/>
              <a:t>Scenarios for </a:t>
            </a:r>
            <a:br>
              <a:rPr lang="en-US" sz="1400" b="1" cap="all" spc="300" dirty="0"/>
            </a:br>
            <a:r>
              <a:rPr lang="en-US" sz="1400" b="1" cap="all" spc="300" dirty="0"/>
              <a:t>the 2030s: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3000" dirty="0">
                <a:solidFill>
                  <a:srgbClr val="5A6176"/>
                </a:solidFill>
                <a:cs typeface="Calibri Light" panose="020F0302020204030204" pitchFamily="34" charset="0"/>
              </a:rPr>
              <a:t>Threats and Opportunities </a:t>
            </a:r>
            <a:br>
              <a:rPr lang="en-US" sz="3000" dirty="0">
                <a:solidFill>
                  <a:srgbClr val="5A6176"/>
                </a:solidFill>
                <a:cs typeface="Calibri Light" panose="020F0302020204030204" pitchFamily="34" charset="0"/>
              </a:rPr>
            </a:br>
            <a:r>
              <a:rPr lang="en-US" sz="3000" dirty="0">
                <a:solidFill>
                  <a:srgbClr val="5A6176"/>
                </a:solidFill>
                <a:cs typeface="Calibri Light" panose="020F0302020204030204" pitchFamily="34" charset="0"/>
              </a:rPr>
              <a:t>for Workers’ Compensation Systems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600" i="1" dirty="0"/>
              <a:t>By Richard A. Victor</a:t>
            </a:r>
          </a:p>
        </p:txBody>
      </p:sp>
    </p:spTree>
    <p:extLst>
      <p:ext uri="{BB962C8B-B14F-4D97-AF65-F5344CB8AC3E}">
        <p14:creationId xmlns:p14="http://schemas.microsoft.com/office/powerpoint/2010/main" val="407038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54E83A-1AFF-4846-8F40-949DD0519934}"/>
              </a:ext>
            </a:extLst>
          </p:cNvPr>
          <p:cNvSpPr>
            <a:spLocks noGrp="1"/>
          </p:cNvSpPr>
          <p:nvPr/>
        </p:nvSpPr>
        <p:spPr>
          <a:xfrm>
            <a:off x="2538392" y="1340183"/>
            <a:ext cx="7297797" cy="3324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81317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b="0" spc="300" dirty="0">
                <a:solidFill>
                  <a:srgbClr val="5A6176"/>
                </a:solidFill>
                <a:latin typeface="+mn-lt"/>
              </a:rPr>
              <a:t>Past 18 months – What have we seen?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8729AF-8895-414A-845A-0238EA93A2B9}"/>
              </a:ext>
            </a:extLst>
          </p:cNvPr>
          <p:cNvSpPr txBox="1">
            <a:spLocks/>
          </p:cNvSpPr>
          <p:nvPr/>
        </p:nvSpPr>
        <p:spPr>
          <a:xfrm>
            <a:off x="6694603" y="2186826"/>
            <a:ext cx="4498440" cy="5803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50" cap="all" spc="300" dirty="0"/>
              <a:t>Focus on the following three for our discussion today: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A109F8-38AD-744E-9A73-2584D6C814A5}"/>
              </a:ext>
            </a:extLst>
          </p:cNvPr>
          <p:cNvGrpSpPr/>
          <p:nvPr/>
        </p:nvGrpSpPr>
        <p:grpSpPr>
          <a:xfrm>
            <a:off x="6408319" y="2630286"/>
            <a:ext cx="4885481" cy="3703977"/>
            <a:chOff x="6307120" y="2572062"/>
            <a:chExt cx="4885481" cy="37039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35E22E-E791-F74E-84CF-1F02E1811C08}"/>
                </a:ext>
              </a:extLst>
            </p:cNvPr>
            <p:cNvGrpSpPr/>
            <p:nvPr/>
          </p:nvGrpSpPr>
          <p:grpSpPr>
            <a:xfrm>
              <a:off x="6307120" y="2598566"/>
              <a:ext cx="2457532" cy="2246769"/>
              <a:chOff x="6307120" y="2386532"/>
              <a:chExt cx="2457532" cy="224676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AAB53C-4608-9449-936E-579B12EEB4C3}"/>
                  </a:ext>
                </a:extLst>
              </p:cNvPr>
              <p:cNvSpPr/>
              <p:nvPr/>
            </p:nvSpPr>
            <p:spPr>
              <a:xfrm>
                <a:off x="7170597" y="2386532"/>
                <a:ext cx="73057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0" cap="all" dirty="0">
                    <a:solidFill>
                      <a:srgbClr val="DBEFF9"/>
                    </a:solidFill>
                    <a:latin typeface="Impact" panose="020B0806030902050204" pitchFamily="34" charset="0"/>
                  </a:rPr>
                  <a:t>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B849E2-2D70-EB42-AEE1-360BE583FAE4}"/>
                  </a:ext>
                </a:extLst>
              </p:cNvPr>
              <p:cNvSpPr/>
              <p:nvPr/>
            </p:nvSpPr>
            <p:spPr>
              <a:xfrm>
                <a:off x="6307120" y="3133207"/>
                <a:ext cx="24575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5A6176"/>
                    </a:solidFill>
                    <a:latin typeface="Georgia" panose="02040502050405020303" pitchFamily="18" charset="0"/>
                  </a:rPr>
                  <a:t>Demographic changes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705C43-743C-1F48-87B6-98C49D9BF880}"/>
                </a:ext>
              </a:extLst>
            </p:cNvPr>
            <p:cNvGrpSpPr/>
            <p:nvPr/>
          </p:nvGrpSpPr>
          <p:grpSpPr>
            <a:xfrm>
              <a:off x="7466355" y="4029270"/>
              <a:ext cx="2731398" cy="2246769"/>
              <a:chOff x="7465304" y="4029270"/>
              <a:chExt cx="2731398" cy="224676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3BBD2AF-3460-0245-A720-4E8309469E23}"/>
                  </a:ext>
                </a:extLst>
              </p:cNvPr>
              <p:cNvSpPr/>
              <p:nvPr/>
            </p:nvSpPr>
            <p:spPr>
              <a:xfrm>
                <a:off x="8465714" y="4029270"/>
                <a:ext cx="73057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0" cap="all" dirty="0">
                    <a:solidFill>
                      <a:srgbClr val="DBEFF9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CBFB9F-C944-F248-A660-A1EA3AF3B0FA}"/>
                  </a:ext>
                </a:extLst>
              </p:cNvPr>
              <p:cNvSpPr/>
              <p:nvPr/>
            </p:nvSpPr>
            <p:spPr>
              <a:xfrm>
                <a:off x="7465304" y="4737157"/>
                <a:ext cx="27313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5A6176"/>
                    </a:solidFill>
                    <a:latin typeface="Georgia" panose="02040502050405020303" pitchFamily="18" charset="0"/>
                  </a:rPr>
                  <a:t>Legislative and regulatory reform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3F543D-222C-1B4A-8313-DF72F0DA0118}"/>
                </a:ext>
              </a:extLst>
            </p:cNvPr>
            <p:cNvGrpSpPr/>
            <p:nvPr/>
          </p:nvGrpSpPr>
          <p:grpSpPr>
            <a:xfrm>
              <a:off x="9190999" y="2572062"/>
              <a:ext cx="2001602" cy="2246769"/>
              <a:chOff x="9190999" y="2360028"/>
              <a:chExt cx="2001602" cy="224676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0EFB70-7223-E844-8EE8-52FFBED79A90}"/>
                  </a:ext>
                </a:extLst>
              </p:cNvPr>
              <p:cNvSpPr/>
              <p:nvPr/>
            </p:nvSpPr>
            <p:spPr>
              <a:xfrm>
                <a:off x="9826511" y="2360028"/>
                <a:ext cx="73057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0" cap="all" dirty="0">
                    <a:solidFill>
                      <a:srgbClr val="DBEFF9"/>
                    </a:solidFill>
                    <a:latin typeface="Impact" panose="020B0806030902050204" pitchFamily="34" charset="0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28C5E17-E38F-D146-8B8B-63C27DE0F382}"/>
                  </a:ext>
                </a:extLst>
              </p:cNvPr>
              <p:cNvSpPr/>
              <p:nvPr/>
            </p:nvSpPr>
            <p:spPr>
              <a:xfrm>
                <a:off x="9190999" y="3133207"/>
                <a:ext cx="20016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i="1" dirty="0">
                    <a:solidFill>
                      <a:srgbClr val="5A6176"/>
                    </a:solidFill>
                    <a:latin typeface="Georgia" panose="02040502050405020303" pitchFamily="18" charset="0"/>
                  </a:rPr>
                  <a:t>Healthcare reform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F98445-30B1-4549-9F5F-6BEAF4F46F50}"/>
              </a:ext>
            </a:extLst>
          </p:cNvPr>
          <p:cNvGrpSpPr/>
          <p:nvPr/>
        </p:nvGrpSpPr>
        <p:grpSpPr>
          <a:xfrm>
            <a:off x="963514" y="1854058"/>
            <a:ext cx="4615343" cy="4226026"/>
            <a:chOff x="1049648" y="1315987"/>
            <a:chExt cx="4615343" cy="42260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99F454-B91F-DF4F-99F9-C4686CCD09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4973" y="1545799"/>
              <a:ext cx="3996214" cy="3996214"/>
            </a:xfrm>
            <a:prstGeom prst="ellipse">
              <a:avLst/>
            </a:prstGeom>
            <a:noFill/>
            <a:ln w="28575" cap="rnd">
              <a:solidFill>
                <a:srgbClr val="E5E6EB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464436-1726-4A46-945E-E5FBED39048F}"/>
                </a:ext>
              </a:extLst>
            </p:cNvPr>
            <p:cNvSpPr/>
            <p:nvPr/>
          </p:nvSpPr>
          <p:spPr>
            <a:xfrm>
              <a:off x="1049648" y="3311134"/>
              <a:ext cx="4615343" cy="1585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260A6A-F6B1-3D4D-8CD7-B4D51A247148}"/>
                </a:ext>
              </a:extLst>
            </p:cNvPr>
            <p:cNvGrpSpPr/>
            <p:nvPr/>
          </p:nvGrpSpPr>
          <p:grpSpPr>
            <a:xfrm>
              <a:off x="1109794" y="3022374"/>
              <a:ext cx="4495039" cy="1999222"/>
              <a:chOff x="3848481" y="1414150"/>
              <a:chExt cx="4495039" cy="1999222"/>
            </a:xfrm>
          </p:grpSpPr>
          <p:pic>
            <p:nvPicPr>
              <p:cNvPr id="13" name="Graphic 20">
                <a:extLst>
                  <a:ext uri="{FF2B5EF4-FFF2-40B4-BE49-F238E27FC236}">
                    <a16:creationId xmlns:a16="http://schemas.microsoft.com/office/drawing/2014/main" id="{02E1D369-1294-9543-AF03-65DD0E55F999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77498" y="1870905"/>
                <a:ext cx="4252101" cy="2286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72D6A4-17EC-0749-BBB9-67667B3DE517}"/>
                  </a:ext>
                </a:extLst>
              </p:cNvPr>
              <p:cNvSpPr/>
              <p:nvPr/>
            </p:nvSpPr>
            <p:spPr>
              <a:xfrm>
                <a:off x="3848481" y="2089933"/>
                <a:ext cx="449503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0" cap="all" dirty="0">
                    <a:solidFill>
                      <a:srgbClr val="A1D2ED"/>
                    </a:solidFill>
                    <a:latin typeface="Impact" panose="020B0806030902050204" pitchFamily="34" charset="0"/>
                  </a:rPr>
                  <a:t>impacted!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C87898-CF6F-4943-B6B2-E13B363747CB}"/>
                  </a:ext>
                </a:extLst>
              </p:cNvPr>
              <p:cNvSpPr/>
              <p:nvPr/>
            </p:nvSpPr>
            <p:spPr>
              <a:xfrm>
                <a:off x="4176027" y="1414150"/>
                <a:ext cx="38399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i="1" dirty="0">
                    <a:solidFill>
                      <a:srgbClr val="5A6176"/>
                    </a:solidFill>
                    <a:latin typeface="Georgia" panose="02040502050405020303" pitchFamily="18" charset="0"/>
                  </a:rPr>
                  <a:t>All of the above 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0857EB-CC23-6542-8D87-C1148E151A98}"/>
                </a:ext>
              </a:extLst>
            </p:cNvPr>
            <p:cNvSpPr/>
            <p:nvPr/>
          </p:nvSpPr>
          <p:spPr>
            <a:xfrm>
              <a:off x="2472403" y="1315987"/>
              <a:ext cx="1389734" cy="1185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2" name="Graphic 19">
              <a:extLst>
                <a:ext uri="{FF2B5EF4-FFF2-40B4-BE49-F238E27FC236}">
                  <a16:creationId xmlns:a16="http://schemas.microsoft.com/office/drawing/2014/main" id="{B0F36A9D-30B6-2D4D-BABB-E7D5A010D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90096" y="1521735"/>
              <a:ext cx="1599917" cy="1412913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DF011E-3AFE-B84A-BE0B-81124AB1A0C2}"/>
              </a:ext>
            </a:extLst>
          </p:cNvPr>
          <p:cNvCxnSpPr>
            <a:cxnSpLocks/>
          </p:cNvCxnSpPr>
          <p:nvPr/>
        </p:nvCxnSpPr>
        <p:spPr>
          <a:xfrm>
            <a:off x="6067868" y="2059806"/>
            <a:ext cx="0" cy="4040616"/>
          </a:xfrm>
          <a:prstGeom prst="line">
            <a:avLst/>
          </a:prstGeom>
          <a:ln>
            <a:solidFill>
              <a:srgbClr val="B5B9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13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7CC6F10-6F81-DF41-AD3D-16974813BB9C}"/>
              </a:ext>
            </a:extLst>
          </p:cNvPr>
          <p:cNvSpPr txBox="1">
            <a:spLocks/>
          </p:cNvSpPr>
          <p:nvPr/>
        </p:nvSpPr>
        <p:spPr>
          <a:xfrm>
            <a:off x="1578233" y="1914797"/>
            <a:ext cx="5940818" cy="20498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t" anchorCtr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4800" b="0" cap="all" dirty="0">
                <a:solidFill>
                  <a:srgbClr val="A1D2ED"/>
                </a:solidFill>
                <a:latin typeface="Impact" panose="020B0806030902050204" pitchFamily="34" charset="0"/>
              </a:rPr>
              <a:t>Demographic changes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E46DA8-7DA4-DE48-9AC8-9824D3567A24}"/>
              </a:ext>
            </a:extLst>
          </p:cNvPr>
          <p:cNvGrpSpPr/>
          <p:nvPr/>
        </p:nvGrpSpPr>
        <p:grpSpPr>
          <a:xfrm>
            <a:off x="4823759" y="2381966"/>
            <a:ext cx="6802393" cy="3317370"/>
            <a:chOff x="4905507" y="1633505"/>
            <a:chExt cx="6802393" cy="3317370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5F310F76-7DF8-504C-8FEA-6014874B3C32}"/>
                </a:ext>
              </a:extLst>
            </p:cNvPr>
            <p:cNvSpPr txBox="1"/>
            <p:nvPr/>
          </p:nvSpPr>
          <p:spPr>
            <a:xfrm>
              <a:off x="4905507" y="2926132"/>
              <a:ext cx="1644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dirty="0"/>
                <a:t>Record unemployment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6EDE26-484A-CD43-AFAD-7109C9E44C6F}"/>
                </a:ext>
              </a:extLst>
            </p:cNvPr>
            <p:cNvSpPr/>
            <p:nvPr/>
          </p:nvSpPr>
          <p:spPr>
            <a:xfrm>
              <a:off x="6787737" y="1633505"/>
              <a:ext cx="3317370" cy="3317370"/>
            </a:xfrm>
            <a:prstGeom prst="ellipse">
              <a:avLst/>
            </a:prstGeom>
            <a:noFill/>
            <a:ln>
              <a:solidFill>
                <a:srgbClr val="9EA3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A96D6F-15CF-A840-956B-965FA562F2A5}"/>
                </a:ext>
              </a:extLst>
            </p:cNvPr>
            <p:cNvSpPr/>
            <p:nvPr/>
          </p:nvSpPr>
          <p:spPr>
            <a:xfrm>
              <a:off x="7531123" y="2615152"/>
              <a:ext cx="185798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800" i="1" dirty="0">
                  <a:solidFill>
                    <a:srgbClr val="5A6176"/>
                  </a:solidFill>
                  <a:latin typeface="Georgia" panose="02040502050405020303" pitchFamily="18" charset="0"/>
                </a:rPr>
                <a:t>Labor market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4EFBB08F-30EB-9845-91A7-08B3DBB105F2}"/>
                </a:ext>
              </a:extLst>
            </p:cNvPr>
            <p:cNvSpPr txBox="1"/>
            <p:nvPr/>
          </p:nvSpPr>
          <p:spPr>
            <a:xfrm>
              <a:off x="5863510" y="1738441"/>
              <a:ext cx="1341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dirty="0"/>
                <a:t>Generations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772C95DE-8BD0-DC4D-AC90-91F1CBDD4649}"/>
                </a:ext>
              </a:extLst>
            </p:cNvPr>
            <p:cNvSpPr txBox="1"/>
            <p:nvPr/>
          </p:nvSpPr>
          <p:spPr>
            <a:xfrm>
              <a:off x="10090905" y="2926132"/>
              <a:ext cx="1616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dirty="0"/>
                <a:t>Record job openings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9AC2D414-DC7E-434D-A4C6-62C0F13DC049}"/>
                </a:ext>
              </a:extLst>
            </p:cNvPr>
            <p:cNvSpPr txBox="1"/>
            <p:nvPr/>
          </p:nvSpPr>
          <p:spPr>
            <a:xfrm>
              <a:off x="9647183" y="1738441"/>
              <a:ext cx="1513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dirty="0"/>
                <a:t>Remote work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3FF860DA-E222-7C4E-A347-EF19BA1C33FE}"/>
                </a:ext>
              </a:extLst>
            </p:cNvPr>
            <p:cNvSpPr txBox="1"/>
            <p:nvPr/>
          </p:nvSpPr>
          <p:spPr>
            <a:xfrm>
              <a:off x="5800518" y="4461103"/>
              <a:ext cx="1453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dirty="0"/>
                <a:t>Expectations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65F8619-A552-1D42-8855-44C6C4C51A55}"/>
                </a:ext>
              </a:extLst>
            </p:cNvPr>
            <p:cNvSpPr txBox="1"/>
            <p:nvPr/>
          </p:nvSpPr>
          <p:spPr>
            <a:xfrm>
              <a:off x="9576405" y="4461103"/>
              <a:ext cx="1412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dirty="0"/>
                <a:t>Retirement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0C2108-3D83-FB41-AFE0-A3C31F998EAC}"/>
                </a:ext>
              </a:extLst>
            </p:cNvPr>
            <p:cNvSpPr/>
            <p:nvPr/>
          </p:nvSpPr>
          <p:spPr>
            <a:xfrm>
              <a:off x="7312762" y="1791373"/>
              <a:ext cx="340472" cy="340472"/>
            </a:xfrm>
            <a:prstGeom prst="ellipse">
              <a:avLst/>
            </a:prstGeom>
            <a:solidFill>
              <a:srgbClr val="A1D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AB9A26-F2B5-3545-94C0-81388FA0653D}"/>
                </a:ext>
              </a:extLst>
            </p:cNvPr>
            <p:cNvSpPr/>
            <p:nvPr/>
          </p:nvSpPr>
          <p:spPr>
            <a:xfrm>
              <a:off x="9235933" y="1791373"/>
              <a:ext cx="340472" cy="340472"/>
            </a:xfrm>
            <a:prstGeom prst="ellipse">
              <a:avLst/>
            </a:prstGeom>
            <a:solidFill>
              <a:srgbClr val="A1D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072A94-7621-B944-959D-969A0717FD2F}"/>
                </a:ext>
              </a:extLst>
            </p:cNvPr>
            <p:cNvSpPr/>
            <p:nvPr/>
          </p:nvSpPr>
          <p:spPr>
            <a:xfrm>
              <a:off x="7312762" y="4473794"/>
              <a:ext cx="340472" cy="340472"/>
            </a:xfrm>
            <a:prstGeom prst="ellipse">
              <a:avLst/>
            </a:prstGeom>
            <a:solidFill>
              <a:srgbClr val="A1D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D249F5-EC49-A64C-B68F-D5F19FEB5F43}"/>
                </a:ext>
              </a:extLst>
            </p:cNvPr>
            <p:cNvSpPr/>
            <p:nvPr/>
          </p:nvSpPr>
          <p:spPr>
            <a:xfrm>
              <a:off x="9235933" y="4473794"/>
              <a:ext cx="340472" cy="340472"/>
            </a:xfrm>
            <a:prstGeom prst="ellipse">
              <a:avLst/>
            </a:prstGeom>
            <a:solidFill>
              <a:srgbClr val="A1D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623041-CB39-FD48-8D56-920A2C028DA1}"/>
                </a:ext>
              </a:extLst>
            </p:cNvPr>
            <p:cNvSpPr/>
            <p:nvPr/>
          </p:nvSpPr>
          <p:spPr>
            <a:xfrm>
              <a:off x="6631789" y="3118204"/>
              <a:ext cx="340472" cy="340472"/>
            </a:xfrm>
            <a:prstGeom prst="ellipse">
              <a:avLst/>
            </a:prstGeom>
            <a:solidFill>
              <a:srgbClr val="A1D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05B081-E993-F045-B91D-A83778B08A5D}"/>
                </a:ext>
              </a:extLst>
            </p:cNvPr>
            <p:cNvSpPr/>
            <p:nvPr/>
          </p:nvSpPr>
          <p:spPr>
            <a:xfrm>
              <a:off x="9920669" y="3118204"/>
              <a:ext cx="340472" cy="340472"/>
            </a:xfrm>
            <a:prstGeom prst="ellipse">
              <a:avLst/>
            </a:prstGeom>
            <a:solidFill>
              <a:srgbClr val="A1D2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4" name="Graphic 17">
            <a:extLst>
              <a:ext uri="{FF2B5EF4-FFF2-40B4-BE49-F238E27FC236}">
                <a16:creationId xmlns:a16="http://schemas.microsoft.com/office/drawing/2014/main" id="{26777A01-667F-5547-BBBF-358A73135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1216" y="3577985"/>
            <a:ext cx="26765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205174-2EB0-6F42-950F-682846DBE5F7}"/>
              </a:ext>
            </a:extLst>
          </p:cNvPr>
          <p:cNvSpPr txBox="1">
            <a:spLocks/>
          </p:cNvSpPr>
          <p:nvPr/>
        </p:nvSpPr>
        <p:spPr>
          <a:xfrm>
            <a:off x="2755491" y="1202925"/>
            <a:ext cx="7297797" cy="8101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b="0" spc="300" dirty="0">
                <a:solidFill>
                  <a:srgbClr val="5A6176"/>
                </a:solidFill>
                <a:latin typeface="+mn-lt"/>
              </a:rPr>
              <a:t>Healthcare – Has the pandemic created an environment for reform?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F1F763-1D74-8843-AE36-8C99E24E27DC}"/>
              </a:ext>
            </a:extLst>
          </p:cNvPr>
          <p:cNvGrpSpPr/>
          <p:nvPr/>
        </p:nvGrpSpPr>
        <p:grpSpPr>
          <a:xfrm>
            <a:off x="1180613" y="2206665"/>
            <a:ext cx="4767743" cy="4155992"/>
            <a:chOff x="872224" y="1549797"/>
            <a:chExt cx="4767743" cy="415599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010DD4A-1FDE-4345-AFE6-2F4597661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7549" y="1709575"/>
              <a:ext cx="3996214" cy="3996214"/>
            </a:xfrm>
            <a:prstGeom prst="ellipse">
              <a:avLst/>
            </a:prstGeom>
            <a:noFill/>
            <a:ln w="28575" cap="rnd">
              <a:solidFill>
                <a:srgbClr val="E5E6EB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F735F2-DAFE-EF42-A72C-2997CA4102E1}"/>
                </a:ext>
              </a:extLst>
            </p:cNvPr>
            <p:cNvSpPr/>
            <p:nvPr/>
          </p:nvSpPr>
          <p:spPr>
            <a:xfrm>
              <a:off x="1024624" y="2838084"/>
              <a:ext cx="4615343" cy="639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419C24-F2C2-2C43-B9E9-F42225C77926}"/>
                </a:ext>
              </a:extLst>
            </p:cNvPr>
            <p:cNvSpPr/>
            <p:nvPr/>
          </p:nvSpPr>
          <p:spPr>
            <a:xfrm>
              <a:off x="872224" y="4461779"/>
              <a:ext cx="4572000" cy="64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EBD38F-25EB-B54B-9BED-29E2FA2F1C0A}"/>
                </a:ext>
              </a:extLst>
            </p:cNvPr>
            <p:cNvGrpSpPr/>
            <p:nvPr/>
          </p:nvGrpSpPr>
          <p:grpSpPr>
            <a:xfrm>
              <a:off x="932369" y="2804563"/>
              <a:ext cx="4495040" cy="2503640"/>
              <a:chOff x="932369" y="2627140"/>
              <a:chExt cx="4495040" cy="2503640"/>
            </a:xfrm>
          </p:grpSpPr>
          <p:pic>
            <p:nvPicPr>
              <p:cNvPr id="20" name="Graphic 10">
                <a:extLst>
                  <a:ext uri="{FF2B5EF4-FFF2-40B4-BE49-F238E27FC236}">
                    <a16:creationId xmlns:a16="http://schemas.microsoft.com/office/drawing/2014/main" id="{AD5A20CA-60C4-9540-A581-8ED56D70736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62740" y="3078505"/>
                <a:ext cx="2011680" cy="22860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179223F-F1CD-0F45-9CF9-19862FA3279E}"/>
                  </a:ext>
                </a:extLst>
              </p:cNvPr>
              <p:cNvSpPr/>
              <p:nvPr/>
            </p:nvSpPr>
            <p:spPr>
              <a:xfrm>
                <a:off x="932370" y="3807341"/>
                <a:ext cx="449503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0" cap="all" dirty="0">
                    <a:solidFill>
                      <a:srgbClr val="A1D2ED"/>
                    </a:solidFill>
                    <a:latin typeface="Impact" panose="020B0806030902050204" pitchFamily="34" charset="0"/>
                  </a:rPr>
                  <a:t>Future?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26BBE8-D858-224E-95B5-4CF1691FBA65}"/>
                  </a:ext>
                </a:extLst>
              </p:cNvPr>
              <p:cNvSpPr/>
              <p:nvPr/>
            </p:nvSpPr>
            <p:spPr>
              <a:xfrm>
                <a:off x="932369" y="2627140"/>
                <a:ext cx="449503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i="1" dirty="0">
                    <a:solidFill>
                      <a:srgbClr val="5A6176"/>
                    </a:solidFill>
                    <a:latin typeface="Georgia" panose="02040502050405020303" pitchFamily="18" charset="0"/>
                  </a:rPr>
                  <a:t>What changes will this drive in the 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79448C-8680-BC48-A528-F492F463E7CD}"/>
                </a:ext>
              </a:extLst>
            </p:cNvPr>
            <p:cNvSpPr/>
            <p:nvPr/>
          </p:nvSpPr>
          <p:spPr>
            <a:xfrm>
              <a:off x="2630457" y="1549797"/>
              <a:ext cx="1157628" cy="1185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9" name="Graphic 9">
              <a:extLst>
                <a:ext uri="{FF2B5EF4-FFF2-40B4-BE49-F238E27FC236}">
                  <a16:creationId xmlns:a16="http://schemas.microsoft.com/office/drawing/2014/main" id="{C679FE6C-67B8-8343-B9F0-4E1F20C29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21629" y="1593350"/>
              <a:ext cx="1240073" cy="1221837"/>
            </a:xfrm>
            <a:prstGeom prst="rect">
              <a:avLst/>
            </a:prstGeom>
          </p:spPr>
        </p:pic>
      </p:grpSp>
      <p:sp>
        <p:nvSpPr>
          <p:cNvPr id="5" name="TextBox 13">
            <a:extLst>
              <a:ext uri="{FF2B5EF4-FFF2-40B4-BE49-F238E27FC236}">
                <a16:creationId xmlns:a16="http://schemas.microsoft.com/office/drawing/2014/main" id="{546E0A0E-A00C-AF4D-86EB-791CBCF9DFB1}"/>
              </a:ext>
            </a:extLst>
          </p:cNvPr>
          <p:cNvSpPr txBox="1"/>
          <p:nvPr/>
        </p:nvSpPr>
        <p:spPr>
          <a:xfrm>
            <a:off x="8423668" y="2454932"/>
            <a:ext cx="2215222" cy="75405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200" b="1" cap="all" spc="600" dirty="0">
                <a:solidFill>
                  <a:srgbClr val="2790CB"/>
                </a:solidFill>
              </a:rPr>
              <a:t>Trust</a:t>
            </a:r>
            <a:r>
              <a:rPr lang="en-US" sz="2500" dirty="0"/>
              <a:t> </a:t>
            </a:r>
          </a:p>
          <a:p>
            <a:r>
              <a:rPr lang="en-US" dirty="0"/>
              <a:t>in the medical system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E4E10488-C2F8-5B47-B223-9C1AC738941C}"/>
              </a:ext>
            </a:extLst>
          </p:cNvPr>
          <p:cNvSpPr txBox="1"/>
          <p:nvPr/>
        </p:nvSpPr>
        <p:spPr>
          <a:xfrm>
            <a:off x="8423668" y="3477547"/>
            <a:ext cx="2653034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200" b="1" cap="all" spc="600" dirty="0">
                <a:solidFill>
                  <a:srgbClr val="2790CB"/>
                </a:solidFill>
              </a:rPr>
              <a:t>Engagement</a:t>
            </a:r>
          </a:p>
          <a:p>
            <a:r>
              <a:rPr lang="en-US" dirty="0"/>
              <a:t>by the patient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C8E617C-6109-854E-8511-1380566CBEF2}"/>
              </a:ext>
            </a:extLst>
          </p:cNvPr>
          <p:cNvSpPr txBox="1"/>
          <p:nvPr/>
        </p:nvSpPr>
        <p:spPr>
          <a:xfrm>
            <a:off x="8423668" y="4453995"/>
            <a:ext cx="1727652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200" b="1" cap="all" spc="600" dirty="0">
                <a:solidFill>
                  <a:srgbClr val="2790CB"/>
                </a:solidFill>
              </a:rPr>
              <a:t>Virtual</a:t>
            </a:r>
          </a:p>
          <a:p>
            <a:r>
              <a:rPr lang="en-US" dirty="0"/>
              <a:t>versus in-person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9199050A-C830-4B42-BC53-C50A0FC16BEF}"/>
              </a:ext>
            </a:extLst>
          </p:cNvPr>
          <p:cNvSpPr txBox="1"/>
          <p:nvPr/>
        </p:nvSpPr>
        <p:spPr>
          <a:xfrm>
            <a:off x="8423668" y="5430444"/>
            <a:ext cx="1800493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200" b="1" cap="all" spc="600" dirty="0">
                <a:solidFill>
                  <a:srgbClr val="2790CB"/>
                </a:solidFill>
              </a:rPr>
              <a:t>Medical</a:t>
            </a:r>
          </a:p>
          <a:p>
            <a:r>
              <a:rPr lang="en-US" dirty="0"/>
              <a:t>devices</a:t>
            </a:r>
          </a:p>
        </p:txBody>
      </p:sp>
      <p:pic>
        <p:nvPicPr>
          <p:cNvPr id="9" name="Graphic 17">
            <a:extLst>
              <a:ext uri="{FF2B5EF4-FFF2-40B4-BE49-F238E27FC236}">
                <a16:creationId xmlns:a16="http://schemas.microsoft.com/office/drawing/2014/main" id="{D010E36D-8C1C-2549-89E3-4D3B94484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9942" y="2583018"/>
            <a:ext cx="714512" cy="519645"/>
          </a:xfrm>
          <a:prstGeom prst="rect">
            <a:avLst/>
          </a:prstGeom>
        </p:spPr>
      </p:pic>
      <p:pic>
        <p:nvPicPr>
          <p:cNvPr id="10" name="Graphic 18">
            <a:extLst>
              <a:ext uri="{FF2B5EF4-FFF2-40B4-BE49-F238E27FC236}">
                <a16:creationId xmlns:a16="http://schemas.microsoft.com/office/drawing/2014/main" id="{02B3DEDE-3421-6D4E-A163-1178312E4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7942" y="3529616"/>
            <a:ext cx="618513" cy="597896"/>
          </a:xfrm>
          <a:prstGeom prst="rect">
            <a:avLst/>
          </a:prstGeom>
        </p:spPr>
      </p:pic>
      <p:pic>
        <p:nvPicPr>
          <p:cNvPr id="11" name="Graphic 19">
            <a:extLst>
              <a:ext uri="{FF2B5EF4-FFF2-40B4-BE49-F238E27FC236}">
                <a16:creationId xmlns:a16="http://schemas.microsoft.com/office/drawing/2014/main" id="{4E66C9AE-2F8E-0647-AB49-6183FB768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5055" y="4554465"/>
            <a:ext cx="764286" cy="518160"/>
          </a:xfrm>
          <a:prstGeom prst="rect">
            <a:avLst/>
          </a:prstGeom>
        </p:spPr>
      </p:pic>
      <p:pic>
        <p:nvPicPr>
          <p:cNvPr id="12" name="Graphic 20">
            <a:extLst>
              <a:ext uri="{FF2B5EF4-FFF2-40B4-BE49-F238E27FC236}">
                <a16:creationId xmlns:a16="http://schemas.microsoft.com/office/drawing/2014/main" id="{43B41825-D460-EB42-83BB-33813B4533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159" y="5499579"/>
            <a:ext cx="628079" cy="55330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F2F314-41DA-1940-A778-32CBF56EBADB}"/>
              </a:ext>
            </a:extLst>
          </p:cNvPr>
          <p:cNvCxnSpPr>
            <a:cxnSpLocks/>
          </p:cNvCxnSpPr>
          <p:nvPr/>
        </p:nvCxnSpPr>
        <p:spPr>
          <a:xfrm>
            <a:off x="6567356" y="2347356"/>
            <a:ext cx="0" cy="3988407"/>
          </a:xfrm>
          <a:prstGeom prst="line">
            <a:avLst/>
          </a:prstGeom>
          <a:ln>
            <a:solidFill>
              <a:srgbClr val="B5B9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4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FF915-95B4-4749-9A0F-C3A41C3E2B82}"/>
              </a:ext>
            </a:extLst>
          </p:cNvPr>
          <p:cNvSpPr txBox="1"/>
          <p:nvPr/>
        </p:nvSpPr>
        <p:spPr>
          <a:xfrm>
            <a:off x="7980128" y="2038785"/>
            <a:ext cx="3336514" cy="3477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spcAft>
                <a:spcPts val="4800"/>
              </a:spcAft>
            </a:pPr>
            <a:r>
              <a:rPr lang="en-US" sz="2000" dirty="0"/>
              <a:t>Compensability/presumptions</a:t>
            </a:r>
          </a:p>
          <a:p>
            <a:pPr>
              <a:spcAft>
                <a:spcPts val="4800"/>
              </a:spcAft>
            </a:pPr>
            <a:r>
              <a:rPr lang="en-US" sz="2000" dirty="0"/>
              <a:t>OSHA – state and federal</a:t>
            </a:r>
          </a:p>
          <a:p>
            <a:pPr>
              <a:spcAft>
                <a:spcPts val="4800"/>
              </a:spcAft>
            </a:pPr>
            <a:r>
              <a:rPr lang="en-US" sz="2000" dirty="0"/>
              <a:t>Leave and disability – state and federal</a:t>
            </a:r>
          </a:p>
          <a:p>
            <a:pPr>
              <a:spcAft>
                <a:spcPts val="4800"/>
              </a:spcAft>
            </a:pPr>
            <a:r>
              <a:rPr lang="en-US" sz="2000" dirty="0"/>
              <a:t>Mandates/anti-mandates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1C752C-E329-E54E-B4D1-D421E0CBA901}"/>
              </a:ext>
            </a:extLst>
          </p:cNvPr>
          <p:cNvGrpSpPr/>
          <p:nvPr/>
        </p:nvGrpSpPr>
        <p:grpSpPr>
          <a:xfrm>
            <a:off x="1136610" y="1876548"/>
            <a:ext cx="4644118" cy="4041084"/>
            <a:chOff x="1165011" y="1216715"/>
            <a:chExt cx="4644118" cy="4041084"/>
          </a:xfrm>
        </p:grpSpPr>
        <p:sp>
          <p:nvSpPr>
            <p:cNvPr id="9" name="Title 5">
              <a:extLst>
                <a:ext uri="{FF2B5EF4-FFF2-40B4-BE49-F238E27FC236}">
                  <a16:creationId xmlns:a16="http://schemas.microsoft.com/office/drawing/2014/main" id="{B51D68D4-FBD9-E145-A003-3EDCC64E87A7}"/>
                </a:ext>
              </a:extLst>
            </p:cNvPr>
            <p:cNvSpPr txBox="1">
              <a:spLocks/>
            </p:cNvSpPr>
            <p:nvPr/>
          </p:nvSpPr>
          <p:spPr>
            <a:xfrm>
              <a:off x="1165011" y="1216715"/>
              <a:ext cx="4644118" cy="4041084"/>
            </a:xfrm>
            <a:prstGeom prst="rect">
              <a:avLst/>
            </a:prstGeom>
          </p:spPr>
          <p:txBody>
            <a:bodyPr anchor="t" anchorCtr="0"/>
            <a:lstStyle/>
            <a:p>
              <a:r>
                <a:rPr lang="en-US" sz="7000" b="0" cap="all" dirty="0">
                  <a:solidFill>
                    <a:srgbClr val="A1D2ED"/>
                  </a:solidFill>
                  <a:latin typeface="Impact" panose="020B0806030902050204" pitchFamily="34" charset="0"/>
                </a:rPr>
                <a:t>Legislative and regulatory changes </a:t>
              </a:r>
            </a:p>
          </p:txBody>
        </p:sp>
        <p:pic>
          <p:nvPicPr>
            <p:cNvPr id="10" name="Graphic 4">
              <a:extLst>
                <a:ext uri="{FF2B5EF4-FFF2-40B4-BE49-F238E27FC236}">
                  <a16:creationId xmlns:a16="http://schemas.microsoft.com/office/drawing/2014/main" id="{6DB1FF7B-CA0B-AD45-AF20-719996BDE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11340" y="1884501"/>
              <a:ext cx="1657350" cy="1457325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823640-13D7-FA4F-A38E-AC87AE2366E6}"/>
              </a:ext>
            </a:extLst>
          </p:cNvPr>
          <p:cNvCxnSpPr>
            <a:cxnSpLocks/>
          </p:cNvCxnSpPr>
          <p:nvPr/>
        </p:nvCxnSpPr>
        <p:spPr>
          <a:xfrm>
            <a:off x="6412004" y="1733766"/>
            <a:ext cx="0" cy="4040616"/>
          </a:xfrm>
          <a:prstGeom prst="line">
            <a:avLst/>
          </a:prstGeom>
          <a:ln>
            <a:solidFill>
              <a:srgbClr val="B5B9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6">
            <a:extLst>
              <a:ext uri="{FF2B5EF4-FFF2-40B4-BE49-F238E27FC236}">
                <a16:creationId xmlns:a16="http://schemas.microsoft.com/office/drawing/2014/main" id="{8B432192-98A4-8247-B75A-02498A68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5652" y="4953706"/>
            <a:ext cx="480631" cy="651891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2F3A9B40-1B72-9E45-9FE0-ECEE081F9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9886" y="3846953"/>
            <a:ext cx="596397" cy="719366"/>
          </a:xfrm>
          <a:prstGeom prst="rect">
            <a:avLst/>
          </a:prstGeom>
        </p:spPr>
      </p:pic>
      <p:pic>
        <p:nvPicPr>
          <p:cNvPr id="7" name="Graphic 8">
            <a:extLst>
              <a:ext uri="{FF2B5EF4-FFF2-40B4-BE49-F238E27FC236}">
                <a16:creationId xmlns:a16="http://schemas.microsoft.com/office/drawing/2014/main" id="{7B56970B-57F5-D343-A24D-64B964A6E0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4027" y="2912595"/>
            <a:ext cx="596398" cy="596398"/>
          </a:xfrm>
          <a:prstGeom prst="rect">
            <a:avLst/>
          </a:prstGeom>
        </p:spPr>
      </p:pic>
      <p:pic>
        <p:nvPicPr>
          <p:cNvPr id="8" name="Graphic 9">
            <a:extLst>
              <a:ext uri="{FF2B5EF4-FFF2-40B4-BE49-F238E27FC236}">
                <a16:creationId xmlns:a16="http://schemas.microsoft.com/office/drawing/2014/main" id="{05C6E1E3-4542-A744-8FFC-CD0E80A7D4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17222" y="1931648"/>
            <a:ext cx="393775" cy="6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B83BD4-EADE-C24B-BBEC-9A28745E4DA3}"/>
              </a:ext>
            </a:extLst>
          </p:cNvPr>
          <p:cNvGrpSpPr/>
          <p:nvPr/>
        </p:nvGrpSpPr>
        <p:grpSpPr>
          <a:xfrm>
            <a:off x="1553990" y="2085806"/>
            <a:ext cx="4480416" cy="2811589"/>
            <a:chOff x="1142462" y="1680738"/>
            <a:chExt cx="4480416" cy="2811589"/>
          </a:xfrm>
        </p:grpSpPr>
        <p:sp>
          <p:nvSpPr>
            <p:cNvPr id="25" name="Title 5">
              <a:extLst>
                <a:ext uri="{FF2B5EF4-FFF2-40B4-BE49-F238E27FC236}">
                  <a16:creationId xmlns:a16="http://schemas.microsoft.com/office/drawing/2014/main" id="{0F3DACBA-12F2-2344-B6A5-D4C3DA93FA64}"/>
                </a:ext>
              </a:extLst>
            </p:cNvPr>
            <p:cNvSpPr txBox="1">
              <a:spLocks/>
            </p:cNvSpPr>
            <p:nvPr/>
          </p:nvSpPr>
          <p:spPr>
            <a:xfrm>
              <a:off x="1142462" y="1680738"/>
              <a:ext cx="4480416" cy="2811589"/>
            </a:xfrm>
            <a:prstGeom prst="rect">
              <a:avLst/>
            </a:prstGeom>
          </p:spPr>
          <p:txBody>
            <a:bodyPr anchor="t" anchorCtr="0"/>
            <a:lstStyle/>
            <a:p>
              <a:r>
                <a:rPr lang="en-US" sz="7000" b="0" cap="all" dirty="0">
                  <a:solidFill>
                    <a:srgbClr val="A1D2ED"/>
                  </a:solidFill>
                  <a:latin typeface="Impact" panose="020B0806030902050204" pitchFamily="34" charset="0"/>
                </a:rPr>
                <a:t>Where do we go from here?</a:t>
              </a:r>
            </a:p>
          </p:txBody>
        </p:sp>
        <p:pic>
          <p:nvPicPr>
            <p:cNvPr id="26" name="Graphic 3">
              <a:extLst>
                <a:ext uri="{FF2B5EF4-FFF2-40B4-BE49-F238E27FC236}">
                  <a16:creationId xmlns:a16="http://schemas.microsoft.com/office/drawing/2014/main" id="{830BFC53-338C-9A4D-85DB-7DC522D2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9637" y="2431175"/>
              <a:ext cx="1463040" cy="143256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76A2BB-8880-5245-B5E2-3C442C836FC9}"/>
              </a:ext>
            </a:extLst>
          </p:cNvPr>
          <p:cNvGrpSpPr/>
          <p:nvPr/>
        </p:nvGrpSpPr>
        <p:grpSpPr>
          <a:xfrm>
            <a:off x="6816507" y="1335692"/>
            <a:ext cx="4235162" cy="4426116"/>
            <a:chOff x="6623339" y="873474"/>
            <a:chExt cx="4235162" cy="4426116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43DDD706-809D-2A4C-A463-B11E87530F81}"/>
                </a:ext>
              </a:extLst>
            </p:cNvPr>
            <p:cNvSpPr txBox="1"/>
            <p:nvPr/>
          </p:nvSpPr>
          <p:spPr>
            <a:xfrm>
              <a:off x="7660341" y="1182691"/>
              <a:ext cx="31981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200" i="1" dirty="0">
                  <a:solidFill>
                    <a:srgbClr val="5A6176"/>
                  </a:solidFill>
                  <a:latin typeface="Georgia" panose="02040502050405020303" pitchFamily="18" charset="0"/>
                </a:rPr>
                <a:t>Workers’ compensation systems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45A4706B-4355-EB41-A24C-308D3DA4FD16}"/>
                </a:ext>
              </a:extLst>
            </p:cNvPr>
            <p:cNvSpPr txBox="1"/>
            <p:nvPr/>
          </p:nvSpPr>
          <p:spPr>
            <a:xfrm>
              <a:off x="7660340" y="2339276"/>
              <a:ext cx="18498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200" i="1" dirty="0">
                  <a:solidFill>
                    <a:srgbClr val="5A6176"/>
                  </a:solidFill>
                  <a:latin typeface="Georgia" panose="02040502050405020303" pitchFamily="18" charset="0"/>
                </a:rPr>
                <a:t>Integration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7C1276FA-2B24-6B4E-92C7-936E19D96CC3}"/>
                </a:ext>
              </a:extLst>
            </p:cNvPr>
            <p:cNvSpPr txBox="1"/>
            <p:nvPr/>
          </p:nvSpPr>
          <p:spPr>
            <a:xfrm>
              <a:off x="7660340" y="3353380"/>
              <a:ext cx="18498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200" i="1" dirty="0">
                  <a:solidFill>
                    <a:srgbClr val="5A6176"/>
                  </a:solidFill>
                  <a:latin typeface="Georgia" panose="02040502050405020303" pitchFamily="18" charset="0"/>
                </a:rPr>
                <a:t>Technology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6C8241F-B4C8-D64A-B5F0-E330175169EA}"/>
                </a:ext>
              </a:extLst>
            </p:cNvPr>
            <p:cNvSpPr txBox="1"/>
            <p:nvPr/>
          </p:nvSpPr>
          <p:spPr>
            <a:xfrm>
              <a:off x="7660340" y="4380327"/>
              <a:ext cx="1374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200" i="1" dirty="0">
                  <a:solidFill>
                    <a:srgbClr val="5A6176"/>
                  </a:solidFill>
                  <a:latin typeface="Georgia" panose="02040502050405020303" pitchFamily="18" charset="0"/>
                </a:rPr>
                <a:t>Worker</a:t>
              </a:r>
            </a:p>
          </p:txBody>
        </p:sp>
        <p:sp>
          <p:nvSpPr>
            <p:cNvPr id="8" name="Rectangle: Rounded Corners 12">
              <a:extLst>
                <a:ext uri="{FF2B5EF4-FFF2-40B4-BE49-F238E27FC236}">
                  <a16:creationId xmlns:a16="http://schemas.microsoft.com/office/drawing/2014/main" id="{D6E81D7E-AA6B-344D-B3BE-814F24F90776}"/>
                </a:ext>
              </a:extLst>
            </p:cNvPr>
            <p:cNvSpPr/>
            <p:nvPr/>
          </p:nvSpPr>
          <p:spPr>
            <a:xfrm flipH="1">
              <a:off x="6623339" y="873474"/>
              <a:ext cx="207235" cy="44261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B5B9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480081-BF5D-9E43-9205-80CD1671D053}"/>
                </a:ext>
              </a:extLst>
            </p:cNvPr>
            <p:cNvGrpSpPr/>
            <p:nvPr/>
          </p:nvGrpSpPr>
          <p:grpSpPr>
            <a:xfrm>
              <a:off x="6830573" y="1468142"/>
              <a:ext cx="617994" cy="207235"/>
              <a:chOff x="6830573" y="1468142"/>
              <a:chExt cx="617994" cy="20723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9F813C7-5DED-6B45-A092-869E63C70F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049351" y="1359535"/>
                <a:ext cx="0" cy="437555"/>
              </a:xfrm>
              <a:prstGeom prst="line">
                <a:avLst/>
              </a:prstGeom>
              <a:ln w="19050">
                <a:solidFill>
                  <a:srgbClr val="B5B9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4A463B6-A3E5-FC47-A750-A14BBD93BCF3}"/>
                  </a:ext>
                </a:extLst>
              </p:cNvPr>
              <p:cNvSpPr/>
              <p:nvPr/>
            </p:nvSpPr>
            <p:spPr>
              <a:xfrm>
                <a:off x="7241332" y="1468142"/>
                <a:ext cx="207235" cy="207235"/>
              </a:xfrm>
              <a:prstGeom prst="ellipse">
                <a:avLst/>
              </a:prstGeom>
              <a:noFill/>
              <a:ln w="76200">
                <a:solidFill>
                  <a:srgbClr val="F8D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F63E39-8E5C-5648-A9F4-707A3D052D41}"/>
                </a:ext>
              </a:extLst>
            </p:cNvPr>
            <p:cNvGrpSpPr/>
            <p:nvPr/>
          </p:nvGrpSpPr>
          <p:grpSpPr>
            <a:xfrm>
              <a:off x="6830573" y="3480596"/>
              <a:ext cx="617994" cy="207235"/>
              <a:chOff x="6830573" y="3575451"/>
              <a:chExt cx="617994" cy="20723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EE54459-D956-0347-A583-B63E8369B06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049351" y="3466844"/>
                <a:ext cx="0" cy="437555"/>
              </a:xfrm>
              <a:prstGeom prst="line">
                <a:avLst/>
              </a:prstGeom>
              <a:ln w="19050">
                <a:solidFill>
                  <a:srgbClr val="B5B9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62A39A5-27DB-A34B-8F34-2BC1D11EBA73}"/>
                  </a:ext>
                </a:extLst>
              </p:cNvPr>
              <p:cNvSpPr/>
              <p:nvPr/>
            </p:nvSpPr>
            <p:spPr>
              <a:xfrm>
                <a:off x="7241332" y="3575451"/>
                <a:ext cx="207235" cy="207235"/>
              </a:xfrm>
              <a:prstGeom prst="ellipse">
                <a:avLst/>
              </a:prstGeom>
              <a:noFill/>
              <a:ln w="76200">
                <a:solidFill>
                  <a:srgbClr val="81DF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559526-3E09-644E-B620-DA6C284926CA}"/>
                </a:ext>
              </a:extLst>
            </p:cNvPr>
            <p:cNvGrpSpPr/>
            <p:nvPr/>
          </p:nvGrpSpPr>
          <p:grpSpPr>
            <a:xfrm>
              <a:off x="6831738" y="2474369"/>
              <a:ext cx="617994" cy="207235"/>
              <a:chOff x="6831738" y="2473264"/>
              <a:chExt cx="617994" cy="207235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57C644B-BB6F-F040-81D3-3034BAD735E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050516" y="2364657"/>
                <a:ext cx="0" cy="437555"/>
              </a:xfrm>
              <a:prstGeom prst="line">
                <a:avLst/>
              </a:prstGeom>
              <a:ln w="19050">
                <a:solidFill>
                  <a:srgbClr val="B5B9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CFD4720-464D-6646-B157-B0BE6C3C8B3A}"/>
                  </a:ext>
                </a:extLst>
              </p:cNvPr>
              <p:cNvSpPr/>
              <p:nvPr/>
            </p:nvSpPr>
            <p:spPr>
              <a:xfrm>
                <a:off x="7242497" y="2473264"/>
                <a:ext cx="207235" cy="207235"/>
              </a:xfrm>
              <a:prstGeom prst="ellipse">
                <a:avLst/>
              </a:prstGeom>
              <a:noFill/>
              <a:ln w="76200">
                <a:solidFill>
                  <a:srgbClr val="A1D2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725B4E-26F4-1546-B577-73BDB61C7602}"/>
                </a:ext>
              </a:extLst>
            </p:cNvPr>
            <p:cNvGrpSpPr/>
            <p:nvPr/>
          </p:nvGrpSpPr>
          <p:grpSpPr>
            <a:xfrm>
              <a:off x="6831738" y="4486823"/>
              <a:ext cx="617994" cy="207235"/>
              <a:chOff x="6831738" y="4486823"/>
              <a:chExt cx="617994" cy="20723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188B1FF-DB92-7F48-9FFC-8A1983DCF45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050516" y="4378216"/>
                <a:ext cx="0" cy="437555"/>
              </a:xfrm>
              <a:prstGeom prst="line">
                <a:avLst/>
              </a:prstGeom>
              <a:ln w="19050">
                <a:solidFill>
                  <a:srgbClr val="B5B9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AEFCDE0-87DC-5542-A637-2F34E171CBD9}"/>
                  </a:ext>
                </a:extLst>
              </p:cNvPr>
              <p:cNvSpPr/>
              <p:nvPr/>
            </p:nvSpPr>
            <p:spPr>
              <a:xfrm>
                <a:off x="7242497" y="4486823"/>
                <a:ext cx="207235" cy="207235"/>
              </a:xfrm>
              <a:prstGeom prst="ellipse">
                <a:avLst/>
              </a:prstGeom>
              <a:noFill/>
              <a:ln w="76200">
                <a:solidFill>
                  <a:srgbClr val="ACB1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3" name="Rectangle: Rounded Corners 29">
              <a:extLst>
                <a:ext uri="{FF2B5EF4-FFF2-40B4-BE49-F238E27FC236}">
                  <a16:creationId xmlns:a16="http://schemas.microsoft.com/office/drawing/2014/main" id="{E9D0A7AA-3F45-0340-9DCD-9734438E4312}"/>
                </a:ext>
              </a:extLst>
            </p:cNvPr>
            <p:cNvSpPr/>
            <p:nvPr/>
          </p:nvSpPr>
          <p:spPr>
            <a:xfrm flipH="1">
              <a:off x="6682278" y="944480"/>
              <a:ext cx="89357" cy="1047323"/>
            </a:xfrm>
            <a:prstGeom prst="roundRect">
              <a:avLst>
                <a:gd name="adj" fmla="val 50000"/>
              </a:avLst>
            </a:prstGeom>
            <a:solidFill>
              <a:srgbClr val="F8D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5A74E6A5-A248-364A-AE0C-52A5F3AACCD4}"/>
                </a:ext>
              </a:extLst>
            </p:cNvPr>
            <p:cNvSpPr/>
            <p:nvPr/>
          </p:nvSpPr>
          <p:spPr>
            <a:xfrm flipH="1">
              <a:off x="6682278" y="3143741"/>
              <a:ext cx="89357" cy="914474"/>
            </a:xfrm>
            <a:prstGeom prst="roundRect">
              <a:avLst>
                <a:gd name="adj" fmla="val 50000"/>
              </a:avLst>
            </a:prstGeom>
            <a:solidFill>
              <a:srgbClr val="81DFB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: Rounded Corners 32">
              <a:extLst>
                <a:ext uri="{FF2B5EF4-FFF2-40B4-BE49-F238E27FC236}">
                  <a16:creationId xmlns:a16="http://schemas.microsoft.com/office/drawing/2014/main" id="{3EAF0DA2-97B3-744C-9C8A-F6543AC3EE94}"/>
                </a:ext>
              </a:extLst>
            </p:cNvPr>
            <p:cNvSpPr/>
            <p:nvPr/>
          </p:nvSpPr>
          <p:spPr>
            <a:xfrm flipH="1">
              <a:off x="6682278" y="4176948"/>
              <a:ext cx="89357" cy="1047323"/>
            </a:xfrm>
            <a:prstGeom prst="roundRect">
              <a:avLst>
                <a:gd name="adj" fmla="val 50000"/>
              </a:avLst>
            </a:prstGeom>
            <a:solidFill>
              <a:srgbClr val="ACB1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5A6176"/>
                </a:solidFill>
              </a:endParaRPr>
            </a:p>
          </p:txBody>
        </p:sp>
        <p:sp>
          <p:nvSpPr>
            <p:cNvPr id="16" name="Rectangle: Rounded Corners 33">
              <a:extLst>
                <a:ext uri="{FF2B5EF4-FFF2-40B4-BE49-F238E27FC236}">
                  <a16:creationId xmlns:a16="http://schemas.microsoft.com/office/drawing/2014/main" id="{19CEE88E-1976-6D40-907A-8082E7E9857F}"/>
                </a:ext>
              </a:extLst>
            </p:cNvPr>
            <p:cNvSpPr/>
            <p:nvPr/>
          </p:nvSpPr>
          <p:spPr>
            <a:xfrm flipH="1">
              <a:off x="6682278" y="2110535"/>
              <a:ext cx="89357" cy="914474"/>
            </a:xfrm>
            <a:prstGeom prst="roundRect">
              <a:avLst>
                <a:gd name="adj" fmla="val 50000"/>
              </a:avLst>
            </a:prstGeom>
            <a:solidFill>
              <a:srgbClr val="A1D2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214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170850C-3D59-9044-BE01-001A3C4FB715}"/>
              </a:ext>
            </a:extLst>
          </p:cNvPr>
          <p:cNvSpPr txBox="1">
            <a:spLocks/>
          </p:cNvSpPr>
          <p:nvPr/>
        </p:nvSpPr>
        <p:spPr>
          <a:xfrm>
            <a:off x="2178773" y="1193555"/>
            <a:ext cx="8182799" cy="8101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b="0" spc="300" dirty="0">
                <a:solidFill>
                  <a:srgbClr val="5A6176"/>
                </a:solidFill>
                <a:latin typeface="+mn-lt"/>
              </a:rPr>
              <a:t>Greatest change in the overall workers’ compensation environment since ….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F10E4D-CF5D-9342-852B-5E010B04346D}"/>
              </a:ext>
            </a:extLst>
          </p:cNvPr>
          <p:cNvGrpSpPr/>
          <p:nvPr/>
        </p:nvGrpSpPr>
        <p:grpSpPr>
          <a:xfrm>
            <a:off x="872775" y="2180818"/>
            <a:ext cx="10794794" cy="4245627"/>
            <a:chOff x="698603" y="1640144"/>
            <a:chExt cx="10794794" cy="42456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BCFA79-7134-2B41-8127-1687AFB04987}"/>
                </a:ext>
              </a:extLst>
            </p:cNvPr>
            <p:cNvGrpSpPr/>
            <p:nvPr/>
          </p:nvGrpSpPr>
          <p:grpSpPr>
            <a:xfrm>
              <a:off x="3875374" y="1640144"/>
              <a:ext cx="4495040" cy="4245627"/>
              <a:chOff x="3848479" y="1602044"/>
              <a:chExt cx="4495040" cy="424562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4154F71-E802-674B-9677-FAEAE536F5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6440" y="1602044"/>
                <a:ext cx="4245627" cy="4245627"/>
              </a:xfrm>
              <a:prstGeom prst="ellipse">
                <a:avLst/>
              </a:prstGeom>
              <a:noFill/>
              <a:ln w="28575" cap="rnd">
                <a:solidFill>
                  <a:srgbClr val="E5E6EB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E0368E42-C09C-484B-8BBA-AD3AF08BF70C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19928" y="4006779"/>
                <a:ext cx="2560320" cy="228600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58B35D67-A4A9-AC4D-9C17-51C466C87D0E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503039" y="4627152"/>
                <a:ext cx="3200400" cy="2286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F89A35-D69E-6B46-8830-3E328E209C86}"/>
                  </a:ext>
                </a:extLst>
              </p:cNvPr>
              <p:cNvSpPr/>
              <p:nvPr/>
            </p:nvSpPr>
            <p:spPr>
              <a:xfrm>
                <a:off x="3848480" y="2278796"/>
                <a:ext cx="449503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0" cap="all" dirty="0">
                    <a:solidFill>
                      <a:srgbClr val="A1D2ED"/>
                    </a:solidFill>
                    <a:latin typeface="Impact" panose="020B0806030902050204" pitchFamily="34" charset="0"/>
                  </a:rPr>
                  <a:t>Approach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D39139-92FB-2A43-A6C8-24D76864229A}"/>
                  </a:ext>
                </a:extLst>
              </p:cNvPr>
              <p:cNvSpPr/>
              <p:nvPr/>
            </p:nvSpPr>
            <p:spPr>
              <a:xfrm>
                <a:off x="3848479" y="3545085"/>
                <a:ext cx="449503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i="1" dirty="0">
                    <a:solidFill>
                      <a:srgbClr val="5A6176"/>
                    </a:solidFill>
                    <a:latin typeface="Georgia" panose="02040502050405020303" pitchFamily="18" charset="0"/>
                  </a:rPr>
                  <a:t>challenges versus opportunities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28028C-12C0-8D4B-8103-94133FD96F5F}"/>
                </a:ext>
              </a:extLst>
            </p:cNvPr>
            <p:cNvGrpSpPr/>
            <p:nvPr/>
          </p:nvGrpSpPr>
          <p:grpSpPr>
            <a:xfrm>
              <a:off x="698603" y="2525352"/>
              <a:ext cx="2475211" cy="2475211"/>
              <a:chOff x="698603" y="2463875"/>
              <a:chExt cx="2475211" cy="2475211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0C88D160-BEDD-854F-926F-1E5D57836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64407" y="2776926"/>
                <a:ext cx="1543603" cy="1849108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F7C6A3F-0B43-8C4D-AE86-55FB995733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603" y="2463875"/>
                <a:ext cx="2475211" cy="2475211"/>
              </a:xfrm>
              <a:prstGeom prst="ellipse">
                <a:avLst/>
              </a:prstGeom>
              <a:noFill/>
              <a:ln w="28575" cap="rnd">
                <a:solidFill>
                  <a:srgbClr val="E5E6EB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A11062-EA6F-4B4A-BAA1-9F14ABAB6AAC}"/>
                </a:ext>
              </a:extLst>
            </p:cNvPr>
            <p:cNvGrpSpPr/>
            <p:nvPr/>
          </p:nvGrpSpPr>
          <p:grpSpPr>
            <a:xfrm>
              <a:off x="9018186" y="2525352"/>
              <a:ext cx="2475211" cy="2475211"/>
              <a:chOff x="9018186" y="2402729"/>
              <a:chExt cx="2475211" cy="2475211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03882839-B22D-B147-BFA1-FC001CDDD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402974" y="2715784"/>
                <a:ext cx="1705635" cy="1849100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CE85D91-12E3-464F-91E6-60851CEE7A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18186" y="2402729"/>
                <a:ext cx="2475211" cy="2475211"/>
              </a:xfrm>
              <a:prstGeom prst="ellipse">
                <a:avLst/>
              </a:prstGeom>
              <a:noFill/>
              <a:ln w="28575" cap="rnd">
                <a:solidFill>
                  <a:srgbClr val="E5E6EB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720E5E-FB3C-984E-BA85-841E825810E0}"/>
                </a:ext>
              </a:extLst>
            </p:cNvPr>
            <p:cNvCxnSpPr/>
            <p:nvPr/>
          </p:nvCxnSpPr>
          <p:spPr>
            <a:xfrm flipH="1">
              <a:off x="3211136" y="3762957"/>
              <a:ext cx="674666" cy="0"/>
            </a:xfrm>
            <a:prstGeom prst="line">
              <a:avLst/>
            </a:prstGeom>
            <a:ln w="28575" cap="rnd">
              <a:solidFill>
                <a:srgbClr val="E5E6EB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E34DA1-38A3-FA4E-B657-DF96A422F763}"/>
                </a:ext>
              </a:extLst>
            </p:cNvPr>
            <p:cNvCxnSpPr/>
            <p:nvPr/>
          </p:nvCxnSpPr>
          <p:spPr>
            <a:xfrm flipH="1">
              <a:off x="8239303" y="3762957"/>
              <a:ext cx="674666" cy="0"/>
            </a:xfrm>
            <a:prstGeom prst="line">
              <a:avLst/>
            </a:prstGeom>
            <a:ln w="28575" cap="rnd">
              <a:solidFill>
                <a:srgbClr val="E5E6EB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621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58D085-9E21-0344-9F98-FA05D314919B}"/>
              </a:ext>
            </a:extLst>
          </p:cNvPr>
          <p:cNvSpPr/>
          <p:nvPr/>
        </p:nvSpPr>
        <p:spPr>
          <a:xfrm>
            <a:off x="2636584" y="2171892"/>
            <a:ext cx="7463118" cy="457200"/>
          </a:xfrm>
          <a:prstGeom prst="rect">
            <a:avLst/>
          </a:prstGeom>
          <a:solidFill>
            <a:srgbClr val="C8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27D521-62AB-F146-98E1-ACE329569A95}"/>
              </a:ext>
            </a:extLst>
          </p:cNvPr>
          <p:cNvSpPr/>
          <p:nvPr/>
        </p:nvSpPr>
        <p:spPr>
          <a:xfrm>
            <a:off x="3908452" y="4928539"/>
            <a:ext cx="4919382" cy="457200"/>
          </a:xfrm>
          <a:prstGeom prst="rect">
            <a:avLst/>
          </a:prstGeom>
          <a:solidFill>
            <a:srgbClr val="C8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9AF599-4C45-3F41-B830-D12ABDB607BA}"/>
              </a:ext>
            </a:extLst>
          </p:cNvPr>
          <p:cNvSpPr>
            <a:spLocks noGrp="1"/>
          </p:cNvSpPr>
          <p:nvPr/>
        </p:nvSpPr>
        <p:spPr>
          <a:xfrm>
            <a:off x="1110343" y="1015056"/>
            <a:ext cx="10515600" cy="52850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781317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0000"/>
              </a:lnSpc>
              <a:spcAft>
                <a:spcPts val="3000"/>
              </a:spcAft>
            </a:pPr>
            <a:r>
              <a:rPr lang="en-US" sz="18000" b="0" spc="600" dirty="0">
                <a:ln>
                  <a:solidFill>
                    <a:srgbClr val="5A6176"/>
                  </a:solidFill>
                </a:ln>
                <a:noFill/>
                <a:latin typeface="Impact" panose="020B0806030902050204" pitchFamily="34" charset="0"/>
              </a:rPr>
              <a:t>THANK</a:t>
            </a:r>
            <a:br>
              <a:rPr lang="en-US" sz="18000" b="0" spc="600" dirty="0">
                <a:ln>
                  <a:solidFill>
                    <a:srgbClr val="5A6176"/>
                  </a:solidFill>
                </a:ln>
                <a:noFill/>
                <a:latin typeface="Impact" panose="020B0806030902050204" pitchFamily="34" charset="0"/>
              </a:rPr>
            </a:br>
            <a:r>
              <a:rPr lang="en-US" sz="18000" b="0" spc="600" dirty="0">
                <a:ln>
                  <a:solidFill>
                    <a:srgbClr val="5A6176"/>
                  </a:solidFill>
                </a:ln>
                <a:noFill/>
                <a:latin typeface="Impact" panose="020B0806030902050204" pitchFamily="34" charset="0"/>
              </a:rPr>
              <a:t>YOU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7A1D7FC-D18B-134F-92F2-D5AC4DA4EC38}"/>
              </a:ext>
            </a:extLst>
          </p:cNvPr>
          <p:cNvSpPr txBox="1"/>
          <p:nvPr/>
        </p:nvSpPr>
        <p:spPr>
          <a:xfrm>
            <a:off x="5141237" y="3583252"/>
            <a:ext cx="2453813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200" b="1" cap="all" spc="600" dirty="0">
                <a:solidFill>
                  <a:srgbClr val="2790CB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201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200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Impact</vt:lpstr>
      <vt:lpstr>Wingdings</vt:lpstr>
      <vt:lpstr>Office Theme</vt:lpstr>
      <vt:lpstr>The future of workers’ compensation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David Blue Garrison</dc:creator>
  <cp:lastModifiedBy>Bennett, Catherine</cp:lastModifiedBy>
  <cp:revision>5</cp:revision>
  <dcterms:created xsi:type="dcterms:W3CDTF">2021-07-01T17:01:20Z</dcterms:created>
  <dcterms:modified xsi:type="dcterms:W3CDTF">2022-06-03T17:39:11Z</dcterms:modified>
</cp:coreProperties>
</file>