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02" r:id="rId3"/>
    <p:sldId id="303" r:id="rId4"/>
    <p:sldId id="301" r:id="rId5"/>
    <p:sldId id="304" r:id="rId6"/>
    <p:sldId id="305" r:id="rId7"/>
    <p:sldId id="306" r:id="rId8"/>
    <p:sldId id="307" r:id="rId9"/>
    <p:sldId id="308" r:id="rId10"/>
    <p:sldId id="295" r:id="rId11"/>
    <p:sldId id="310" r:id="rId12"/>
    <p:sldId id="312" r:id="rId13"/>
    <p:sldId id="313" r:id="rId14"/>
    <p:sldId id="314" r:id="rId15"/>
    <p:sldId id="315" r:id="rId16"/>
    <p:sldId id="316" r:id="rId17"/>
    <p:sldId id="317"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BDA32-C203-4B6B-B06A-D3C7A39B20B0}"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85BED7F9-8DC5-449D-A123-FE8321BB1864}">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solidFill>
                <a:schemeClr val="tx1"/>
              </a:solidFill>
            </a:rPr>
            <a:t>Social factors impacting health</a:t>
          </a:r>
        </a:p>
      </dgm:t>
    </dgm:pt>
    <dgm:pt modelId="{016B7CD8-5944-4A2A-B852-51431F4B6B3C}" type="parTrans" cxnId="{6FF2F768-A962-42F7-B1CE-4AD1DC959FE4}">
      <dgm:prSet/>
      <dgm:spPr/>
      <dgm:t>
        <a:bodyPr/>
        <a:lstStyle/>
        <a:p>
          <a:endParaRPr lang="en-US">
            <a:solidFill>
              <a:schemeClr val="bg1"/>
            </a:solidFill>
          </a:endParaRPr>
        </a:p>
      </dgm:t>
    </dgm:pt>
    <dgm:pt modelId="{92739E3C-B7ED-4422-AB7B-E99AA97C0266}" type="sibTrans" cxnId="{6FF2F768-A962-42F7-B1CE-4AD1DC959FE4}">
      <dgm:prSet/>
      <dgm:spPr/>
      <dgm:t>
        <a:bodyPr/>
        <a:lstStyle/>
        <a:p>
          <a:endParaRPr lang="en-US">
            <a:solidFill>
              <a:schemeClr val="bg1"/>
            </a:solidFill>
          </a:endParaRPr>
        </a:p>
      </dgm:t>
    </dgm:pt>
    <dgm:pt modelId="{7A8FBDC2-A7B0-4BC5-B3CC-414A68C0A405}">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solidFill>
                <a:schemeClr val="bg1"/>
              </a:solidFill>
            </a:rPr>
            <a:t>Economic Stability</a:t>
          </a:r>
        </a:p>
      </dgm:t>
    </dgm:pt>
    <dgm:pt modelId="{D8C2D4BD-7258-4F47-A4C5-BF63D49AEC07}" type="parTrans" cxnId="{328B9445-695A-4EAF-A610-0B49432242AE}">
      <dgm:prSet/>
      <dgm:spPr/>
      <dgm:t>
        <a:bodyPr/>
        <a:lstStyle/>
        <a:p>
          <a:endParaRPr lang="en-US">
            <a:solidFill>
              <a:schemeClr val="bg1"/>
            </a:solidFill>
          </a:endParaRPr>
        </a:p>
      </dgm:t>
    </dgm:pt>
    <dgm:pt modelId="{235222C3-A496-40D0-BDE5-2B40A848AEAD}" type="sibTrans" cxnId="{328B9445-695A-4EAF-A610-0B49432242AE}">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solidFill>
              <a:schemeClr val="bg1"/>
            </a:solidFill>
          </a:endParaRPr>
        </a:p>
      </dgm:t>
    </dgm:pt>
    <dgm:pt modelId="{06DB9067-EFF9-41C5-A117-A8EFF7563A74}">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solidFill>
                <a:schemeClr val="bg1"/>
              </a:solidFill>
            </a:rPr>
            <a:t>Physical Environment</a:t>
          </a:r>
        </a:p>
      </dgm:t>
    </dgm:pt>
    <dgm:pt modelId="{3A6F57FA-951D-4C51-89F8-D591061D29A9}" type="parTrans" cxnId="{CFB03D60-147C-435A-AF03-5C1CAFB8B276}">
      <dgm:prSet/>
      <dgm:spPr/>
      <dgm:t>
        <a:bodyPr/>
        <a:lstStyle/>
        <a:p>
          <a:endParaRPr lang="en-US">
            <a:solidFill>
              <a:schemeClr val="bg1"/>
            </a:solidFill>
          </a:endParaRPr>
        </a:p>
      </dgm:t>
    </dgm:pt>
    <dgm:pt modelId="{999E0AD9-C703-4D44-AC82-4D2F98F4D8F5}" type="sibTrans" cxnId="{CFB03D60-147C-435A-AF03-5C1CAFB8B276}">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solidFill>
              <a:schemeClr val="bg1"/>
            </a:solidFill>
          </a:endParaRPr>
        </a:p>
      </dgm:t>
    </dgm:pt>
    <dgm:pt modelId="{57677A13-D493-4EA7-92B6-642AB956ED5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solidFill>
                <a:schemeClr val="bg1"/>
              </a:solidFill>
            </a:rPr>
            <a:t>Education and Literacy</a:t>
          </a:r>
        </a:p>
      </dgm:t>
    </dgm:pt>
    <dgm:pt modelId="{671E5284-130B-48E1-AA2B-C3D078279B2E}" type="parTrans" cxnId="{EAB68FF9-32FB-4A3D-AE96-BF878D8AE1D3}">
      <dgm:prSet/>
      <dgm:spPr/>
      <dgm:t>
        <a:bodyPr/>
        <a:lstStyle/>
        <a:p>
          <a:endParaRPr lang="en-US">
            <a:solidFill>
              <a:schemeClr val="bg1"/>
            </a:solidFill>
          </a:endParaRPr>
        </a:p>
      </dgm:t>
    </dgm:pt>
    <dgm:pt modelId="{BE4F2533-B79F-45AF-9584-9424BABBB633}" type="sibTrans" cxnId="{EAB68FF9-32FB-4A3D-AE96-BF878D8AE1D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solidFill>
              <a:schemeClr val="bg1"/>
            </a:solidFill>
          </a:endParaRPr>
        </a:p>
      </dgm:t>
    </dgm:pt>
    <dgm:pt modelId="{34961504-F5A8-4DC3-BD2F-14F3C2480C51}">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solidFill>
                <a:schemeClr val="bg1"/>
              </a:solidFill>
            </a:rPr>
            <a:t>Food Access, Quality, and Education</a:t>
          </a:r>
        </a:p>
      </dgm:t>
    </dgm:pt>
    <dgm:pt modelId="{4543AC36-27FB-4F43-8801-A8A619ACC352}" type="parTrans" cxnId="{9D48526D-3203-4449-981A-FF6B26339D94}">
      <dgm:prSet/>
      <dgm:spPr/>
      <dgm:t>
        <a:bodyPr/>
        <a:lstStyle/>
        <a:p>
          <a:endParaRPr lang="en-US">
            <a:solidFill>
              <a:schemeClr val="bg1"/>
            </a:solidFill>
          </a:endParaRPr>
        </a:p>
      </dgm:t>
    </dgm:pt>
    <dgm:pt modelId="{D23943B9-17B5-4918-A1C1-7D253C5959E0}" type="sibTrans" cxnId="{9D48526D-3203-4449-981A-FF6B26339D94}">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solidFill>
              <a:schemeClr val="bg1"/>
            </a:solidFill>
          </a:endParaRPr>
        </a:p>
      </dgm:t>
    </dgm:pt>
    <dgm:pt modelId="{BB937267-626E-4B9F-9493-A331A261DF1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solidFill>
                <a:schemeClr val="bg1"/>
              </a:solidFill>
            </a:rPr>
            <a:t>Community and Social Context</a:t>
          </a:r>
        </a:p>
      </dgm:t>
    </dgm:pt>
    <dgm:pt modelId="{2DAA7FEA-A80A-4CCE-9004-C5706B0C99F6}" type="parTrans" cxnId="{ACF7401B-EE0C-4CE0-9F66-B874163CF353}">
      <dgm:prSet/>
      <dgm:spPr/>
      <dgm:t>
        <a:bodyPr/>
        <a:lstStyle/>
        <a:p>
          <a:endParaRPr lang="en-US">
            <a:solidFill>
              <a:schemeClr val="bg1"/>
            </a:solidFill>
          </a:endParaRPr>
        </a:p>
      </dgm:t>
    </dgm:pt>
    <dgm:pt modelId="{EC9D8002-2E13-469B-B0FD-B5D75CAB001C}" type="sibTrans" cxnId="{ACF7401B-EE0C-4CE0-9F66-B874163CF35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solidFill>
              <a:schemeClr val="bg1"/>
            </a:solidFill>
          </a:endParaRPr>
        </a:p>
      </dgm:t>
    </dgm:pt>
    <dgm:pt modelId="{92A95007-39E3-4214-919B-8299E7784E0D}">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solidFill>
                <a:schemeClr val="bg1"/>
              </a:solidFill>
            </a:rPr>
            <a:t>Healthcare System</a:t>
          </a:r>
        </a:p>
      </dgm:t>
    </dgm:pt>
    <dgm:pt modelId="{70CA1C4C-1677-4280-9CA9-D79D3B4C18D8}" type="parTrans" cxnId="{66169377-579C-401D-BC0B-C0F6F2834E2C}">
      <dgm:prSet/>
      <dgm:spPr/>
      <dgm:t>
        <a:bodyPr/>
        <a:lstStyle/>
        <a:p>
          <a:endParaRPr lang="en-US">
            <a:solidFill>
              <a:schemeClr val="bg1"/>
            </a:solidFill>
          </a:endParaRPr>
        </a:p>
      </dgm:t>
    </dgm:pt>
    <dgm:pt modelId="{3431E1E4-23C0-4F23-9A3A-7D2DD54A399B}" type="sibTrans" cxnId="{66169377-579C-401D-BC0B-C0F6F2834E2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solidFill>
              <a:schemeClr val="bg1"/>
            </a:solidFill>
          </a:endParaRPr>
        </a:p>
      </dgm:t>
    </dgm:pt>
    <dgm:pt modelId="{B595B427-6AFC-4DCC-A55A-9DAA4E779687}" type="pres">
      <dgm:prSet presAssocID="{A12BDA32-C203-4B6B-B06A-D3C7A39B20B0}" presName="Name0" presStyleCnt="0">
        <dgm:presLayoutVars>
          <dgm:chMax val="1"/>
          <dgm:dir/>
          <dgm:animLvl val="ctr"/>
          <dgm:resizeHandles val="exact"/>
        </dgm:presLayoutVars>
      </dgm:prSet>
      <dgm:spPr/>
    </dgm:pt>
    <dgm:pt modelId="{9FBD9985-26F6-42C8-9504-DEFBF9910793}" type="pres">
      <dgm:prSet presAssocID="{85BED7F9-8DC5-449D-A123-FE8321BB1864}" presName="centerShape" presStyleLbl="node0" presStyleIdx="0" presStyleCnt="1"/>
      <dgm:spPr/>
    </dgm:pt>
    <dgm:pt modelId="{A22438A5-0850-45F7-9EDE-1540CB3566EA}" type="pres">
      <dgm:prSet presAssocID="{7A8FBDC2-A7B0-4BC5-B3CC-414A68C0A405}" presName="node" presStyleLbl="node1" presStyleIdx="0" presStyleCnt="6" custRadScaleRad="94673" custRadScaleInc="-37262">
        <dgm:presLayoutVars>
          <dgm:bulletEnabled val="1"/>
        </dgm:presLayoutVars>
      </dgm:prSet>
      <dgm:spPr/>
    </dgm:pt>
    <dgm:pt modelId="{B6E8F23F-7F06-45F1-A9EC-FC05D672574E}" type="pres">
      <dgm:prSet presAssocID="{7A8FBDC2-A7B0-4BC5-B3CC-414A68C0A405}" presName="dummy" presStyleCnt="0"/>
      <dgm:spPr/>
    </dgm:pt>
    <dgm:pt modelId="{D98AEB97-BD8A-4DC2-A138-75F86908C6B4}" type="pres">
      <dgm:prSet presAssocID="{235222C3-A496-40D0-BDE5-2B40A848AEAD}" presName="sibTrans" presStyleLbl="sibTrans2D1" presStyleIdx="0" presStyleCnt="6"/>
      <dgm:spPr/>
    </dgm:pt>
    <dgm:pt modelId="{5CFD17C5-7F3A-4AEB-96B7-AF741A4A2210}" type="pres">
      <dgm:prSet presAssocID="{06DB9067-EFF9-41C5-A117-A8EFF7563A74}" presName="node" presStyleLbl="node1" presStyleIdx="1" presStyleCnt="6">
        <dgm:presLayoutVars>
          <dgm:bulletEnabled val="1"/>
        </dgm:presLayoutVars>
      </dgm:prSet>
      <dgm:spPr/>
    </dgm:pt>
    <dgm:pt modelId="{46E72568-9055-462D-83DA-AD06B6E70035}" type="pres">
      <dgm:prSet presAssocID="{06DB9067-EFF9-41C5-A117-A8EFF7563A74}" presName="dummy" presStyleCnt="0"/>
      <dgm:spPr/>
    </dgm:pt>
    <dgm:pt modelId="{8C783881-49D5-4558-8CA9-38D5F134B52E}" type="pres">
      <dgm:prSet presAssocID="{999E0AD9-C703-4D44-AC82-4D2F98F4D8F5}" presName="sibTrans" presStyleLbl="sibTrans2D1" presStyleIdx="1" presStyleCnt="6"/>
      <dgm:spPr/>
    </dgm:pt>
    <dgm:pt modelId="{616C2F75-DEF9-4151-863A-7DBB98C3B1EB}" type="pres">
      <dgm:prSet presAssocID="{57677A13-D493-4EA7-92B6-642AB956ED56}" presName="node" presStyleLbl="node1" presStyleIdx="2" presStyleCnt="6">
        <dgm:presLayoutVars>
          <dgm:bulletEnabled val="1"/>
        </dgm:presLayoutVars>
      </dgm:prSet>
      <dgm:spPr/>
    </dgm:pt>
    <dgm:pt modelId="{D5B638A0-87A9-41D8-B717-7946DF31D1F5}" type="pres">
      <dgm:prSet presAssocID="{57677A13-D493-4EA7-92B6-642AB956ED56}" presName="dummy" presStyleCnt="0"/>
      <dgm:spPr/>
    </dgm:pt>
    <dgm:pt modelId="{2BA0A803-FA72-499D-AA1E-29D98876690A}" type="pres">
      <dgm:prSet presAssocID="{BE4F2533-B79F-45AF-9584-9424BABBB633}" presName="sibTrans" presStyleLbl="sibTrans2D1" presStyleIdx="2" presStyleCnt="6"/>
      <dgm:spPr/>
    </dgm:pt>
    <dgm:pt modelId="{F9D3A32C-988F-4A24-AB41-C2ABBFBB6741}" type="pres">
      <dgm:prSet presAssocID="{34961504-F5A8-4DC3-BD2F-14F3C2480C51}" presName="node" presStyleLbl="node1" presStyleIdx="3" presStyleCnt="6">
        <dgm:presLayoutVars>
          <dgm:bulletEnabled val="1"/>
        </dgm:presLayoutVars>
      </dgm:prSet>
      <dgm:spPr/>
    </dgm:pt>
    <dgm:pt modelId="{E334FCA4-8ED0-419B-8F7D-C6D3A5066F82}" type="pres">
      <dgm:prSet presAssocID="{34961504-F5A8-4DC3-BD2F-14F3C2480C51}" presName="dummy" presStyleCnt="0"/>
      <dgm:spPr/>
    </dgm:pt>
    <dgm:pt modelId="{7C4688E2-F0E0-4239-9028-FE78C5FA03BD}" type="pres">
      <dgm:prSet presAssocID="{D23943B9-17B5-4918-A1C1-7D253C5959E0}" presName="sibTrans" presStyleLbl="sibTrans2D1" presStyleIdx="3" presStyleCnt="6"/>
      <dgm:spPr/>
    </dgm:pt>
    <dgm:pt modelId="{65FC1227-AC6A-4876-9B13-2883AC9F6C30}" type="pres">
      <dgm:prSet presAssocID="{BB937267-626E-4B9F-9493-A331A261DF1A}" presName="node" presStyleLbl="node1" presStyleIdx="4" presStyleCnt="6">
        <dgm:presLayoutVars>
          <dgm:bulletEnabled val="1"/>
        </dgm:presLayoutVars>
      </dgm:prSet>
      <dgm:spPr/>
    </dgm:pt>
    <dgm:pt modelId="{C1D43332-3D08-480E-BB63-0F658C457A65}" type="pres">
      <dgm:prSet presAssocID="{BB937267-626E-4B9F-9493-A331A261DF1A}" presName="dummy" presStyleCnt="0"/>
      <dgm:spPr/>
    </dgm:pt>
    <dgm:pt modelId="{909D0062-289A-4A94-8CEE-5FB21C5A883A}" type="pres">
      <dgm:prSet presAssocID="{EC9D8002-2E13-469B-B0FD-B5D75CAB001C}" presName="sibTrans" presStyleLbl="sibTrans2D1" presStyleIdx="4" presStyleCnt="6"/>
      <dgm:spPr/>
    </dgm:pt>
    <dgm:pt modelId="{DDBC387D-64C5-4190-A236-74E89D864DB6}" type="pres">
      <dgm:prSet presAssocID="{92A95007-39E3-4214-919B-8299E7784E0D}" presName="node" presStyleLbl="node1" presStyleIdx="5" presStyleCnt="6">
        <dgm:presLayoutVars>
          <dgm:bulletEnabled val="1"/>
        </dgm:presLayoutVars>
      </dgm:prSet>
      <dgm:spPr/>
    </dgm:pt>
    <dgm:pt modelId="{144662EA-2BCB-4C34-9A3D-D2C079C8C83E}" type="pres">
      <dgm:prSet presAssocID="{92A95007-39E3-4214-919B-8299E7784E0D}" presName="dummy" presStyleCnt="0"/>
      <dgm:spPr/>
    </dgm:pt>
    <dgm:pt modelId="{F92B2871-1A7F-4DE7-AEB8-EAA0F5C600B3}" type="pres">
      <dgm:prSet presAssocID="{3431E1E4-23C0-4F23-9A3A-7D2DD54A399B}" presName="sibTrans" presStyleLbl="sibTrans2D1" presStyleIdx="5" presStyleCnt="6"/>
      <dgm:spPr/>
    </dgm:pt>
  </dgm:ptLst>
  <dgm:cxnLst>
    <dgm:cxn modelId="{ACF7401B-EE0C-4CE0-9F66-B874163CF353}" srcId="{85BED7F9-8DC5-449D-A123-FE8321BB1864}" destId="{BB937267-626E-4B9F-9493-A331A261DF1A}" srcOrd="4" destOrd="0" parTransId="{2DAA7FEA-A80A-4CCE-9004-C5706B0C99F6}" sibTransId="{EC9D8002-2E13-469B-B0FD-B5D75CAB001C}"/>
    <dgm:cxn modelId="{CFB03D60-147C-435A-AF03-5C1CAFB8B276}" srcId="{85BED7F9-8DC5-449D-A123-FE8321BB1864}" destId="{06DB9067-EFF9-41C5-A117-A8EFF7563A74}" srcOrd="1" destOrd="0" parTransId="{3A6F57FA-951D-4C51-89F8-D591061D29A9}" sibTransId="{999E0AD9-C703-4D44-AC82-4D2F98F4D8F5}"/>
    <dgm:cxn modelId="{93D98844-7159-7745-A597-5F5DEA5B79A9}" type="presOf" srcId="{06DB9067-EFF9-41C5-A117-A8EFF7563A74}" destId="{5CFD17C5-7F3A-4AEB-96B7-AF741A4A2210}" srcOrd="0" destOrd="0" presId="urn:microsoft.com/office/officeart/2005/8/layout/radial6"/>
    <dgm:cxn modelId="{328B9445-695A-4EAF-A610-0B49432242AE}" srcId="{85BED7F9-8DC5-449D-A123-FE8321BB1864}" destId="{7A8FBDC2-A7B0-4BC5-B3CC-414A68C0A405}" srcOrd="0" destOrd="0" parTransId="{D8C2D4BD-7258-4F47-A4C5-BF63D49AEC07}" sibTransId="{235222C3-A496-40D0-BDE5-2B40A848AEAD}"/>
    <dgm:cxn modelId="{F1FDD465-EC8A-C140-92AE-5D471C6B2668}" type="presOf" srcId="{BE4F2533-B79F-45AF-9584-9424BABBB633}" destId="{2BA0A803-FA72-499D-AA1E-29D98876690A}" srcOrd="0" destOrd="0" presId="urn:microsoft.com/office/officeart/2005/8/layout/radial6"/>
    <dgm:cxn modelId="{6FF2F768-A962-42F7-B1CE-4AD1DC959FE4}" srcId="{A12BDA32-C203-4B6B-B06A-D3C7A39B20B0}" destId="{85BED7F9-8DC5-449D-A123-FE8321BB1864}" srcOrd="0" destOrd="0" parTransId="{016B7CD8-5944-4A2A-B852-51431F4B6B3C}" sibTransId="{92739E3C-B7ED-4422-AB7B-E99AA97C0266}"/>
    <dgm:cxn modelId="{8F56C96C-3942-884D-9BEC-8C794421C066}" type="presOf" srcId="{34961504-F5A8-4DC3-BD2F-14F3C2480C51}" destId="{F9D3A32C-988F-4A24-AB41-C2ABBFBB6741}" srcOrd="0" destOrd="0" presId="urn:microsoft.com/office/officeart/2005/8/layout/radial6"/>
    <dgm:cxn modelId="{9D48526D-3203-4449-981A-FF6B26339D94}" srcId="{85BED7F9-8DC5-449D-A123-FE8321BB1864}" destId="{34961504-F5A8-4DC3-BD2F-14F3C2480C51}" srcOrd="3" destOrd="0" parTransId="{4543AC36-27FB-4F43-8801-A8A619ACC352}" sibTransId="{D23943B9-17B5-4918-A1C1-7D253C5959E0}"/>
    <dgm:cxn modelId="{6AB0CC6E-78AD-4346-8E57-A21865943231}" type="presOf" srcId="{7A8FBDC2-A7B0-4BC5-B3CC-414A68C0A405}" destId="{A22438A5-0850-45F7-9EDE-1540CB3566EA}" srcOrd="0" destOrd="0" presId="urn:microsoft.com/office/officeart/2005/8/layout/radial6"/>
    <dgm:cxn modelId="{431A6575-6CFB-7944-A0B8-D0792A71AA89}" type="presOf" srcId="{235222C3-A496-40D0-BDE5-2B40A848AEAD}" destId="{D98AEB97-BD8A-4DC2-A138-75F86908C6B4}" srcOrd="0" destOrd="0" presId="urn:microsoft.com/office/officeart/2005/8/layout/radial6"/>
    <dgm:cxn modelId="{66169377-579C-401D-BC0B-C0F6F2834E2C}" srcId="{85BED7F9-8DC5-449D-A123-FE8321BB1864}" destId="{92A95007-39E3-4214-919B-8299E7784E0D}" srcOrd="5" destOrd="0" parTransId="{70CA1C4C-1677-4280-9CA9-D79D3B4C18D8}" sibTransId="{3431E1E4-23C0-4F23-9A3A-7D2DD54A399B}"/>
    <dgm:cxn modelId="{C2955D95-57B8-0649-A8C2-D2674848DDB0}" type="presOf" srcId="{3431E1E4-23C0-4F23-9A3A-7D2DD54A399B}" destId="{F92B2871-1A7F-4DE7-AEB8-EAA0F5C600B3}" srcOrd="0" destOrd="0" presId="urn:microsoft.com/office/officeart/2005/8/layout/radial6"/>
    <dgm:cxn modelId="{60E07599-AE44-3442-9F56-384B4FCB71F7}" type="presOf" srcId="{92A95007-39E3-4214-919B-8299E7784E0D}" destId="{DDBC387D-64C5-4190-A236-74E89D864DB6}" srcOrd="0" destOrd="0" presId="urn:microsoft.com/office/officeart/2005/8/layout/radial6"/>
    <dgm:cxn modelId="{DA4B46BC-4677-E448-A3E5-CF2AFEEEE4B5}" type="presOf" srcId="{EC9D8002-2E13-469B-B0FD-B5D75CAB001C}" destId="{909D0062-289A-4A94-8CEE-5FB21C5A883A}" srcOrd="0" destOrd="0" presId="urn:microsoft.com/office/officeart/2005/8/layout/radial6"/>
    <dgm:cxn modelId="{8A3CBABF-A4A8-134D-8010-2A13BF831007}" type="presOf" srcId="{D23943B9-17B5-4918-A1C1-7D253C5959E0}" destId="{7C4688E2-F0E0-4239-9028-FE78C5FA03BD}" srcOrd="0" destOrd="0" presId="urn:microsoft.com/office/officeart/2005/8/layout/radial6"/>
    <dgm:cxn modelId="{D4B16AC0-A187-BE4B-AB9D-521B6717EF13}" type="presOf" srcId="{85BED7F9-8DC5-449D-A123-FE8321BB1864}" destId="{9FBD9985-26F6-42C8-9504-DEFBF9910793}" srcOrd="0" destOrd="0" presId="urn:microsoft.com/office/officeart/2005/8/layout/radial6"/>
    <dgm:cxn modelId="{5C32D1C5-64B0-464E-B50F-B0F31C0D1FC4}" type="presOf" srcId="{999E0AD9-C703-4D44-AC82-4D2F98F4D8F5}" destId="{8C783881-49D5-4558-8CA9-38D5F134B52E}" srcOrd="0" destOrd="0" presId="urn:microsoft.com/office/officeart/2005/8/layout/radial6"/>
    <dgm:cxn modelId="{1C38BFDB-056F-2A44-9E60-F6048CC24B8F}" type="presOf" srcId="{BB937267-626E-4B9F-9493-A331A261DF1A}" destId="{65FC1227-AC6A-4876-9B13-2883AC9F6C30}" srcOrd="0" destOrd="0" presId="urn:microsoft.com/office/officeart/2005/8/layout/radial6"/>
    <dgm:cxn modelId="{C44117F9-12A2-994D-BBEE-2DBFD63C84EA}" type="presOf" srcId="{A12BDA32-C203-4B6B-B06A-D3C7A39B20B0}" destId="{B595B427-6AFC-4DCC-A55A-9DAA4E779687}" srcOrd="0" destOrd="0" presId="urn:microsoft.com/office/officeart/2005/8/layout/radial6"/>
    <dgm:cxn modelId="{EAB68FF9-32FB-4A3D-AE96-BF878D8AE1D3}" srcId="{85BED7F9-8DC5-449D-A123-FE8321BB1864}" destId="{57677A13-D493-4EA7-92B6-642AB956ED56}" srcOrd="2" destOrd="0" parTransId="{671E5284-130B-48E1-AA2B-C3D078279B2E}" sibTransId="{BE4F2533-B79F-45AF-9584-9424BABBB633}"/>
    <dgm:cxn modelId="{3DA2ECFB-D72F-DE4C-96D1-09679247F831}" type="presOf" srcId="{57677A13-D493-4EA7-92B6-642AB956ED56}" destId="{616C2F75-DEF9-4151-863A-7DBB98C3B1EB}" srcOrd="0" destOrd="0" presId="urn:microsoft.com/office/officeart/2005/8/layout/radial6"/>
    <dgm:cxn modelId="{E68A397B-C909-1D4E-B4E4-7DDC6CAC92A4}" type="presParOf" srcId="{B595B427-6AFC-4DCC-A55A-9DAA4E779687}" destId="{9FBD9985-26F6-42C8-9504-DEFBF9910793}" srcOrd="0" destOrd="0" presId="urn:microsoft.com/office/officeart/2005/8/layout/radial6"/>
    <dgm:cxn modelId="{9FAAAFF4-B681-3649-BBEF-2991918218A4}" type="presParOf" srcId="{B595B427-6AFC-4DCC-A55A-9DAA4E779687}" destId="{A22438A5-0850-45F7-9EDE-1540CB3566EA}" srcOrd="1" destOrd="0" presId="urn:microsoft.com/office/officeart/2005/8/layout/radial6"/>
    <dgm:cxn modelId="{F43B2D3A-EC05-5E4D-992B-A9ED44FBAAC0}" type="presParOf" srcId="{B595B427-6AFC-4DCC-A55A-9DAA4E779687}" destId="{B6E8F23F-7F06-45F1-A9EC-FC05D672574E}" srcOrd="2" destOrd="0" presId="urn:microsoft.com/office/officeart/2005/8/layout/radial6"/>
    <dgm:cxn modelId="{E549A6C3-D0FE-2340-AB06-F69766A6EE01}" type="presParOf" srcId="{B595B427-6AFC-4DCC-A55A-9DAA4E779687}" destId="{D98AEB97-BD8A-4DC2-A138-75F86908C6B4}" srcOrd="3" destOrd="0" presId="urn:microsoft.com/office/officeart/2005/8/layout/radial6"/>
    <dgm:cxn modelId="{4EFF9493-9FDF-F844-BB49-7FAF2DC472DA}" type="presParOf" srcId="{B595B427-6AFC-4DCC-A55A-9DAA4E779687}" destId="{5CFD17C5-7F3A-4AEB-96B7-AF741A4A2210}" srcOrd="4" destOrd="0" presId="urn:microsoft.com/office/officeart/2005/8/layout/radial6"/>
    <dgm:cxn modelId="{F28FCA73-7EBE-CB4F-8D1A-E2169090B8AA}" type="presParOf" srcId="{B595B427-6AFC-4DCC-A55A-9DAA4E779687}" destId="{46E72568-9055-462D-83DA-AD06B6E70035}" srcOrd="5" destOrd="0" presId="urn:microsoft.com/office/officeart/2005/8/layout/radial6"/>
    <dgm:cxn modelId="{32921300-5C9C-7C41-9BF3-50B05C96D1A4}" type="presParOf" srcId="{B595B427-6AFC-4DCC-A55A-9DAA4E779687}" destId="{8C783881-49D5-4558-8CA9-38D5F134B52E}" srcOrd="6" destOrd="0" presId="urn:microsoft.com/office/officeart/2005/8/layout/radial6"/>
    <dgm:cxn modelId="{E6B39253-7C69-C649-8B36-B16D29640BD3}" type="presParOf" srcId="{B595B427-6AFC-4DCC-A55A-9DAA4E779687}" destId="{616C2F75-DEF9-4151-863A-7DBB98C3B1EB}" srcOrd="7" destOrd="0" presId="urn:microsoft.com/office/officeart/2005/8/layout/radial6"/>
    <dgm:cxn modelId="{39DD6EEB-DCAE-244A-96DD-A440E792338A}" type="presParOf" srcId="{B595B427-6AFC-4DCC-A55A-9DAA4E779687}" destId="{D5B638A0-87A9-41D8-B717-7946DF31D1F5}" srcOrd="8" destOrd="0" presId="urn:microsoft.com/office/officeart/2005/8/layout/radial6"/>
    <dgm:cxn modelId="{71B8D246-2AEA-4449-AAB5-BE2DC73D1FC6}" type="presParOf" srcId="{B595B427-6AFC-4DCC-A55A-9DAA4E779687}" destId="{2BA0A803-FA72-499D-AA1E-29D98876690A}" srcOrd="9" destOrd="0" presId="urn:microsoft.com/office/officeart/2005/8/layout/radial6"/>
    <dgm:cxn modelId="{2284337D-0DC2-3346-BCD6-781DA0825037}" type="presParOf" srcId="{B595B427-6AFC-4DCC-A55A-9DAA4E779687}" destId="{F9D3A32C-988F-4A24-AB41-C2ABBFBB6741}" srcOrd="10" destOrd="0" presId="urn:microsoft.com/office/officeart/2005/8/layout/radial6"/>
    <dgm:cxn modelId="{DC7F00D6-38B4-634F-BC3D-61019B2C9067}" type="presParOf" srcId="{B595B427-6AFC-4DCC-A55A-9DAA4E779687}" destId="{E334FCA4-8ED0-419B-8F7D-C6D3A5066F82}" srcOrd="11" destOrd="0" presId="urn:microsoft.com/office/officeart/2005/8/layout/radial6"/>
    <dgm:cxn modelId="{AAA5EDC8-E674-2F4F-974D-3AE5A94823C7}" type="presParOf" srcId="{B595B427-6AFC-4DCC-A55A-9DAA4E779687}" destId="{7C4688E2-F0E0-4239-9028-FE78C5FA03BD}" srcOrd="12" destOrd="0" presId="urn:microsoft.com/office/officeart/2005/8/layout/radial6"/>
    <dgm:cxn modelId="{F9AE3D99-BC64-E644-8BF7-E73733B18264}" type="presParOf" srcId="{B595B427-6AFC-4DCC-A55A-9DAA4E779687}" destId="{65FC1227-AC6A-4876-9B13-2883AC9F6C30}" srcOrd="13" destOrd="0" presId="urn:microsoft.com/office/officeart/2005/8/layout/radial6"/>
    <dgm:cxn modelId="{B25C5F9F-6ABF-C749-B225-624622E588AF}" type="presParOf" srcId="{B595B427-6AFC-4DCC-A55A-9DAA4E779687}" destId="{C1D43332-3D08-480E-BB63-0F658C457A65}" srcOrd="14" destOrd="0" presId="urn:microsoft.com/office/officeart/2005/8/layout/radial6"/>
    <dgm:cxn modelId="{B65C7EE5-4440-7746-859E-B272E12F3445}" type="presParOf" srcId="{B595B427-6AFC-4DCC-A55A-9DAA4E779687}" destId="{909D0062-289A-4A94-8CEE-5FB21C5A883A}" srcOrd="15" destOrd="0" presId="urn:microsoft.com/office/officeart/2005/8/layout/radial6"/>
    <dgm:cxn modelId="{2FEDE914-DDE2-C642-8A1F-668DF4441EFA}" type="presParOf" srcId="{B595B427-6AFC-4DCC-A55A-9DAA4E779687}" destId="{DDBC387D-64C5-4190-A236-74E89D864DB6}" srcOrd="16" destOrd="0" presId="urn:microsoft.com/office/officeart/2005/8/layout/radial6"/>
    <dgm:cxn modelId="{4990DFEE-6307-104C-B1AA-7C06920353A0}" type="presParOf" srcId="{B595B427-6AFC-4DCC-A55A-9DAA4E779687}" destId="{144662EA-2BCB-4C34-9A3D-D2C079C8C83E}" srcOrd="17" destOrd="0" presId="urn:microsoft.com/office/officeart/2005/8/layout/radial6"/>
    <dgm:cxn modelId="{4865A1AF-45AC-964C-8527-8ACBDCBEB005}" type="presParOf" srcId="{B595B427-6AFC-4DCC-A55A-9DAA4E779687}" destId="{F92B2871-1A7F-4DE7-AEB8-EAA0F5C600B3}"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4F5A8-B13A-4AE9-A346-B6F204D3C06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46296F0-75B2-4EA3-BB64-580B6FE597D3}">
      <dgm:prSet custT="1"/>
      <dgm:spPr/>
      <dgm:t>
        <a:bodyPr/>
        <a:lstStyle/>
        <a:p>
          <a:r>
            <a:rPr lang="en-US" sz="2000" dirty="0"/>
            <a:t>Adoption of Z codes has been slow, especially among workers compensation medical providers, employers, insurers, and claim handlers.</a:t>
          </a:r>
        </a:p>
      </dgm:t>
    </dgm:pt>
    <dgm:pt modelId="{008707E2-7A72-45CF-B2CA-BA5C3595F1D6}" type="parTrans" cxnId="{A97CD4ED-FD80-4CBF-8A9D-9503CAFB7298}">
      <dgm:prSet/>
      <dgm:spPr/>
      <dgm:t>
        <a:bodyPr/>
        <a:lstStyle/>
        <a:p>
          <a:endParaRPr lang="en-US"/>
        </a:p>
      </dgm:t>
    </dgm:pt>
    <dgm:pt modelId="{F6D5270B-5147-4F62-AEC0-1EB6BD68D358}" type="sibTrans" cxnId="{A97CD4ED-FD80-4CBF-8A9D-9503CAFB7298}">
      <dgm:prSet/>
      <dgm:spPr/>
      <dgm:t>
        <a:bodyPr/>
        <a:lstStyle/>
        <a:p>
          <a:endParaRPr lang="en-US"/>
        </a:p>
      </dgm:t>
    </dgm:pt>
    <dgm:pt modelId="{CA30DC79-3501-46A5-B3B8-D0136FC57BED}">
      <dgm:prSet/>
      <dgm:spPr/>
      <dgm:t>
        <a:bodyPr/>
        <a:lstStyle/>
        <a:p>
          <a:r>
            <a:rPr lang="en-US" dirty="0"/>
            <a:t>Medicare/Medicaid buy in</a:t>
          </a:r>
        </a:p>
      </dgm:t>
    </dgm:pt>
    <dgm:pt modelId="{A44159DC-6E32-435E-851C-B17645225469}" type="parTrans" cxnId="{52B6A13F-D25B-4636-8E02-DE96518C9BFB}">
      <dgm:prSet/>
      <dgm:spPr/>
      <dgm:t>
        <a:bodyPr/>
        <a:lstStyle/>
        <a:p>
          <a:endParaRPr lang="en-US"/>
        </a:p>
      </dgm:t>
    </dgm:pt>
    <dgm:pt modelId="{970BA4B6-8CF0-4DE3-8A61-3933C2005D20}" type="sibTrans" cxnId="{52B6A13F-D25B-4636-8E02-DE96518C9BFB}">
      <dgm:prSet/>
      <dgm:spPr/>
      <dgm:t>
        <a:bodyPr/>
        <a:lstStyle/>
        <a:p>
          <a:endParaRPr lang="en-US"/>
        </a:p>
      </dgm:t>
    </dgm:pt>
    <dgm:pt modelId="{863131AC-EFA9-4A89-AC59-DA3B329C5D11}">
      <dgm:prSet/>
      <dgm:spPr/>
      <dgm:t>
        <a:bodyPr/>
        <a:lstStyle/>
        <a:p>
          <a:r>
            <a:rPr lang="en-US" dirty="0"/>
            <a:t>W. Compensation providers not utilizing yet</a:t>
          </a:r>
        </a:p>
      </dgm:t>
    </dgm:pt>
    <dgm:pt modelId="{D4982215-BCF3-4C04-9B76-91AE7FECA221}" type="parTrans" cxnId="{A8049D36-60F7-41B1-A959-8AA1BE7603D9}">
      <dgm:prSet/>
      <dgm:spPr/>
      <dgm:t>
        <a:bodyPr/>
        <a:lstStyle/>
        <a:p>
          <a:endParaRPr lang="en-US"/>
        </a:p>
      </dgm:t>
    </dgm:pt>
    <dgm:pt modelId="{15865D54-46A5-455F-B66F-A58BE56B7EE5}" type="sibTrans" cxnId="{A8049D36-60F7-41B1-A959-8AA1BE7603D9}">
      <dgm:prSet/>
      <dgm:spPr/>
      <dgm:t>
        <a:bodyPr/>
        <a:lstStyle/>
        <a:p>
          <a:endParaRPr lang="en-US"/>
        </a:p>
      </dgm:t>
    </dgm:pt>
    <dgm:pt modelId="{8F6CEBAA-2848-462A-AC76-31A717751611}" type="pres">
      <dgm:prSet presAssocID="{31D4F5A8-B13A-4AE9-A346-B6F204D3C068}" presName="linear" presStyleCnt="0">
        <dgm:presLayoutVars>
          <dgm:animLvl val="lvl"/>
          <dgm:resizeHandles val="exact"/>
        </dgm:presLayoutVars>
      </dgm:prSet>
      <dgm:spPr/>
    </dgm:pt>
    <dgm:pt modelId="{A3F702F9-32E4-4658-AA93-26591A1CBFCA}" type="pres">
      <dgm:prSet presAssocID="{446296F0-75B2-4EA3-BB64-580B6FE597D3}" presName="parentText" presStyleLbl="node1" presStyleIdx="0" presStyleCnt="3">
        <dgm:presLayoutVars>
          <dgm:chMax val="0"/>
          <dgm:bulletEnabled val="1"/>
        </dgm:presLayoutVars>
      </dgm:prSet>
      <dgm:spPr/>
    </dgm:pt>
    <dgm:pt modelId="{3A284925-1758-4DCB-A8E2-B8F090532246}" type="pres">
      <dgm:prSet presAssocID="{F6D5270B-5147-4F62-AEC0-1EB6BD68D358}" presName="spacer" presStyleCnt="0"/>
      <dgm:spPr/>
    </dgm:pt>
    <dgm:pt modelId="{A1481282-9690-48DA-8C39-A0E3693478CF}" type="pres">
      <dgm:prSet presAssocID="{CA30DC79-3501-46A5-B3B8-D0136FC57BED}" presName="parentText" presStyleLbl="node1" presStyleIdx="1" presStyleCnt="3">
        <dgm:presLayoutVars>
          <dgm:chMax val="0"/>
          <dgm:bulletEnabled val="1"/>
        </dgm:presLayoutVars>
      </dgm:prSet>
      <dgm:spPr/>
    </dgm:pt>
    <dgm:pt modelId="{B3F1C384-D2C9-43F4-A5CB-EE3A5F12DB7A}" type="pres">
      <dgm:prSet presAssocID="{970BA4B6-8CF0-4DE3-8A61-3933C2005D20}" presName="spacer" presStyleCnt="0"/>
      <dgm:spPr/>
    </dgm:pt>
    <dgm:pt modelId="{47A933DD-34CA-4FAD-AD19-14115C59AD2E}" type="pres">
      <dgm:prSet presAssocID="{863131AC-EFA9-4A89-AC59-DA3B329C5D11}" presName="parentText" presStyleLbl="node1" presStyleIdx="2" presStyleCnt="3">
        <dgm:presLayoutVars>
          <dgm:chMax val="0"/>
          <dgm:bulletEnabled val="1"/>
        </dgm:presLayoutVars>
      </dgm:prSet>
      <dgm:spPr/>
    </dgm:pt>
  </dgm:ptLst>
  <dgm:cxnLst>
    <dgm:cxn modelId="{A8049D36-60F7-41B1-A959-8AA1BE7603D9}" srcId="{31D4F5A8-B13A-4AE9-A346-B6F204D3C068}" destId="{863131AC-EFA9-4A89-AC59-DA3B329C5D11}" srcOrd="2" destOrd="0" parTransId="{D4982215-BCF3-4C04-9B76-91AE7FECA221}" sibTransId="{15865D54-46A5-455F-B66F-A58BE56B7EE5}"/>
    <dgm:cxn modelId="{52B6A13F-D25B-4636-8E02-DE96518C9BFB}" srcId="{31D4F5A8-B13A-4AE9-A346-B6F204D3C068}" destId="{CA30DC79-3501-46A5-B3B8-D0136FC57BED}" srcOrd="1" destOrd="0" parTransId="{A44159DC-6E32-435E-851C-B17645225469}" sibTransId="{970BA4B6-8CF0-4DE3-8A61-3933C2005D20}"/>
    <dgm:cxn modelId="{FB6FFB5A-F0B9-44F3-BEF5-11E4F25CB475}" type="presOf" srcId="{31D4F5A8-B13A-4AE9-A346-B6F204D3C068}" destId="{8F6CEBAA-2848-462A-AC76-31A717751611}" srcOrd="0" destOrd="0" presId="urn:microsoft.com/office/officeart/2005/8/layout/vList2"/>
    <dgm:cxn modelId="{3FB86499-11EC-4FD5-B4A1-1D57A1AADE24}" type="presOf" srcId="{CA30DC79-3501-46A5-B3B8-D0136FC57BED}" destId="{A1481282-9690-48DA-8C39-A0E3693478CF}" srcOrd="0" destOrd="0" presId="urn:microsoft.com/office/officeart/2005/8/layout/vList2"/>
    <dgm:cxn modelId="{849DC1AD-CF3C-4913-B484-89A02DA9C4AC}" type="presOf" srcId="{446296F0-75B2-4EA3-BB64-580B6FE597D3}" destId="{A3F702F9-32E4-4658-AA93-26591A1CBFCA}" srcOrd="0" destOrd="0" presId="urn:microsoft.com/office/officeart/2005/8/layout/vList2"/>
    <dgm:cxn modelId="{A97CD4ED-FD80-4CBF-8A9D-9503CAFB7298}" srcId="{31D4F5A8-B13A-4AE9-A346-B6F204D3C068}" destId="{446296F0-75B2-4EA3-BB64-580B6FE597D3}" srcOrd="0" destOrd="0" parTransId="{008707E2-7A72-45CF-B2CA-BA5C3595F1D6}" sibTransId="{F6D5270B-5147-4F62-AEC0-1EB6BD68D358}"/>
    <dgm:cxn modelId="{95C448FA-75C6-4C11-BEF0-9E2745DB2097}" type="presOf" srcId="{863131AC-EFA9-4A89-AC59-DA3B329C5D11}" destId="{47A933DD-34CA-4FAD-AD19-14115C59AD2E}" srcOrd="0" destOrd="0" presId="urn:microsoft.com/office/officeart/2005/8/layout/vList2"/>
    <dgm:cxn modelId="{0514B72A-7BE3-4F60-BFAD-3E8AF3F4A61B}" type="presParOf" srcId="{8F6CEBAA-2848-462A-AC76-31A717751611}" destId="{A3F702F9-32E4-4658-AA93-26591A1CBFCA}" srcOrd="0" destOrd="0" presId="urn:microsoft.com/office/officeart/2005/8/layout/vList2"/>
    <dgm:cxn modelId="{18E9DB8F-E45F-43A6-8C6D-26E304730918}" type="presParOf" srcId="{8F6CEBAA-2848-462A-AC76-31A717751611}" destId="{3A284925-1758-4DCB-A8E2-B8F090532246}" srcOrd="1" destOrd="0" presId="urn:microsoft.com/office/officeart/2005/8/layout/vList2"/>
    <dgm:cxn modelId="{BCA07B1E-3B04-4824-A9F0-3B51EB68F51E}" type="presParOf" srcId="{8F6CEBAA-2848-462A-AC76-31A717751611}" destId="{A1481282-9690-48DA-8C39-A0E3693478CF}" srcOrd="2" destOrd="0" presId="urn:microsoft.com/office/officeart/2005/8/layout/vList2"/>
    <dgm:cxn modelId="{43A3AC43-327D-41C9-84C2-34D9DBC50833}" type="presParOf" srcId="{8F6CEBAA-2848-462A-AC76-31A717751611}" destId="{B3F1C384-D2C9-43F4-A5CB-EE3A5F12DB7A}" srcOrd="3" destOrd="0" presId="urn:microsoft.com/office/officeart/2005/8/layout/vList2"/>
    <dgm:cxn modelId="{30CD5B3A-7564-4588-939F-F6128C5C2A55}" type="presParOf" srcId="{8F6CEBAA-2848-462A-AC76-31A717751611}" destId="{47A933DD-34CA-4FAD-AD19-14115C59AD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B2871-1A7F-4DE7-AEB8-EAA0F5C600B3}">
      <dsp:nvSpPr>
        <dsp:cNvPr id="0" name=""/>
        <dsp:cNvSpPr/>
      </dsp:nvSpPr>
      <dsp:spPr>
        <a:xfrm>
          <a:off x="1657651" y="718207"/>
          <a:ext cx="4129581" cy="4129581"/>
        </a:xfrm>
        <a:prstGeom prst="blockArc">
          <a:avLst>
            <a:gd name="adj1" fmla="val 12832898"/>
            <a:gd name="adj2" fmla="val 15900679"/>
            <a:gd name="adj3" fmla="val 4523"/>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 modelId="{909D0062-289A-4A94-8CEE-5FB21C5A883A}">
      <dsp:nvSpPr>
        <dsp:cNvPr id="0" name=""/>
        <dsp:cNvSpPr/>
      </dsp:nvSpPr>
      <dsp:spPr>
        <a:xfrm>
          <a:off x="1729969" y="602209"/>
          <a:ext cx="4129581" cy="4129581"/>
        </a:xfrm>
        <a:prstGeom prst="blockArc">
          <a:avLst>
            <a:gd name="adj1" fmla="val 9000000"/>
            <a:gd name="adj2" fmla="val 12600000"/>
            <a:gd name="adj3" fmla="val 4523"/>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 modelId="{7C4688E2-F0E0-4239-9028-FE78C5FA03BD}">
      <dsp:nvSpPr>
        <dsp:cNvPr id="0" name=""/>
        <dsp:cNvSpPr/>
      </dsp:nvSpPr>
      <dsp:spPr>
        <a:xfrm>
          <a:off x="1729969" y="602209"/>
          <a:ext cx="4129581" cy="4129581"/>
        </a:xfrm>
        <a:prstGeom prst="blockArc">
          <a:avLst>
            <a:gd name="adj1" fmla="val 5400000"/>
            <a:gd name="adj2" fmla="val 9000000"/>
            <a:gd name="adj3" fmla="val 4523"/>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 modelId="{2BA0A803-FA72-499D-AA1E-29D98876690A}">
      <dsp:nvSpPr>
        <dsp:cNvPr id="0" name=""/>
        <dsp:cNvSpPr/>
      </dsp:nvSpPr>
      <dsp:spPr>
        <a:xfrm>
          <a:off x="1729969" y="602209"/>
          <a:ext cx="4129581" cy="4129581"/>
        </a:xfrm>
        <a:prstGeom prst="blockArc">
          <a:avLst>
            <a:gd name="adj1" fmla="val 1800000"/>
            <a:gd name="adj2" fmla="val 5400000"/>
            <a:gd name="adj3" fmla="val 4523"/>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 modelId="{8C783881-49D5-4558-8CA9-38D5F134B52E}">
      <dsp:nvSpPr>
        <dsp:cNvPr id="0" name=""/>
        <dsp:cNvSpPr/>
      </dsp:nvSpPr>
      <dsp:spPr>
        <a:xfrm>
          <a:off x="1729969" y="602209"/>
          <a:ext cx="4129581" cy="4129581"/>
        </a:xfrm>
        <a:prstGeom prst="blockArc">
          <a:avLst>
            <a:gd name="adj1" fmla="val 19800000"/>
            <a:gd name="adj2" fmla="val 1800000"/>
            <a:gd name="adj3" fmla="val 4523"/>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 modelId="{D98AEB97-BD8A-4DC2-A138-75F86908C6B4}">
      <dsp:nvSpPr>
        <dsp:cNvPr id="0" name=""/>
        <dsp:cNvSpPr/>
      </dsp:nvSpPr>
      <dsp:spPr>
        <a:xfrm>
          <a:off x="1791516" y="702000"/>
          <a:ext cx="4129581" cy="4129581"/>
        </a:xfrm>
        <a:prstGeom prst="blockArc">
          <a:avLst>
            <a:gd name="adj1" fmla="val 15670939"/>
            <a:gd name="adj2" fmla="val 19600250"/>
            <a:gd name="adj3" fmla="val 4523"/>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 modelId="{9FBD9985-26F6-42C8-9504-DEFBF9910793}">
      <dsp:nvSpPr>
        <dsp:cNvPr id="0" name=""/>
        <dsp:cNvSpPr/>
      </dsp:nvSpPr>
      <dsp:spPr>
        <a:xfrm>
          <a:off x="2868304" y="1740545"/>
          <a:ext cx="1852910" cy="1852910"/>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Social factors impacting health</a:t>
          </a:r>
        </a:p>
      </dsp:txBody>
      <dsp:txXfrm>
        <a:off x="3139656" y="2011897"/>
        <a:ext cx="1310206" cy="1310206"/>
      </dsp:txXfrm>
    </dsp:sp>
    <dsp:sp modelId="{A22438A5-0850-45F7-9EDE-1540CB3566EA}">
      <dsp:nvSpPr>
        <dsp:cNvPr id="0" name=""/>
        <dsp:cNvSpPr/>
      </dsp:nvSpPr>
      <dsp:spPr>
        <a:xfrm>
          <a:off x="2898432" y="124027"/>
          <a:ext cx="1297037" cy="1297037"/>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Economic Stability</a:t>
          </a:r>
        </a:p>
      </dsp:txBody>
      <dsp:txXfrm>
        <a:off x="3088379" y="313974"/>
        <a:ext cx="917143" cy="917143"/>
      </dsp:txXfrm>
    </dsp:sp>
    <dsp:sp modelId="{5CFD17C5-7F3A-4AEB-96B7-AF741A4A2210}">
      <dsp:nvSpPr>
        <dsp:cNvPr id="0" name=""/>
        <dsp:cNvSpPr/>
      </dsp:nvSpPr>
      <dsp:spPr>
        <a:xfrm>
          <a:off x="4893965" y="1009433"/>
          <a:ext cx="1297037" cy="1297037"/>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Physical Environment</a:t>
          </a:r>
        </a:p>
      </dsp:txBody>
      <dsp:txXfrm>
        <a:off x="5083912" y="1199380"/>
        <a:ext cx="917143" cy="917143"/>
      </dsp:txXfrm>
    </dsp:sp>
    <dsp:sp modelId="{616C2F75-DEF9-4151-863A-7DBB98C3B1EB}">
      <dsp:nvSpPr>
        <dsp:cNvPr id="0" name=""/>
        <dsp:cNvSpPr/>
      </dsp:nvSpPr>
      <dsp:spPr>
        <a:xfrm>
          <a:off x="4893965" y="3027530"/>
          <a:ext cx="1297037" cy="1297037"/>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Education and Literacy</a:t>
          </a:r>
        </a:p>
      </dsp:txBody>
      <dsp:txXfrm>
        <a:off x="5083912" y="3217477"/>
        <a:ext cx="917143" cy="917143"/>
      </dsp:txXfrm>
    </dsp:sp>
    <dsp:sp modelId="{F9D3A32C-988F-4A24-AB41-C2ABBFBB6741}">
      <dsp:nvSpPr>
        <dsp:cNvPr id="0" name=""/>
        <dsp:cNvSpPr/>
      </dsp:nvSpPr>
      <dsp:spPr>
        <a:xfrm>
          <a:off x="3146241" y="4036579"/>
          <a:ext cx="1297037" cy="1297037"/>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Food Access, Quality, and Education</a:t>
          </a:r>
        </a:p>
      </dsp:txBody>
      <dsp:txXfrm>
        <a:off x="3336188" y="4226526"/>
        <a:ext cx="917143" cy="917143"/>
      </dsp:txXfrm>
    </dsp:sp>
    <dsp:sp modelId="{65FC1227-AC6A-4876-9B13-2883AC9F6C30}">
      <dsp:nvSpPr>
        <dsp:cNvPr id="0" name=""/>
        <dsp:cNvSpPr/>
      </dsp:nvSpPr>
      <dsp:spPr>
        <a:xfrm>
          <a:off x="1398517" y="3027530"/>
          <a:ext cx="1297037" cy="1297037"/>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Community and Social Context</a:t>
          </a:r>
        </a:p>
      </dsp:txBody>
      <dsp:txXfrm>
        <a:off x="1588464" y="3217477"/>
        <a:ext cx="917143" cy="917143"/>
      </dsp:txXfrm>
    </dsp:sp>
    <dsp:sp modelId="{DDBC387D-64C5-4190-A236-74E89D864DB6}">
      <dsp:nvSpPr>
        <dsp:cNvPr id="0" name=""/>
        <dsp:cNvSpPr/>
      </dsp:nvSpPr>
      <dsp:spPr>
        <a:xfrm>
          <a:off x="1398517" y="1009433"/>
          <a:ext cx="1297037" cy="1297037"/>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Healthcare System</a:t>
          </a:r>
        </a:p>
      </dsp:txBody>
      <dsp:txXfrm>
        <a:off x="1588464" y="1199380"/>
        <a:ext cx="917143" cy="917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702F9-32E4-4658-AA93-26591A1CBFCA}">
      <dsp:nvSpPr>
        <dsp:cNvPr id="0" name=""/>
        <dsp:cNvSpPr/>
      </dsp:nvSpPr>
      <dsp:spPr>
        <a:xfrm>
          <a:off x="0" y="2467"/>
          <a:ext cx="4780416" cy="1428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Adoption of Z codes has been slow, especially among workers compensation medical providers, employers, insurers, and claim handlers.</a:t>
          </a:r>
        </a:p>
      </dsp:txBody>
      <dsp:txXfrm>
        <a:off x="69737" y="72204"/>
        <a:ext cx="4640942" cy="1289096"/>
      </dsp:txXfrm>
    </dsp:sp>
    <dsp:sp modelId="{A1481282-9690-48DA-8C39-A0E3693478CF}">
      <dsp:nvSpPr>
        <dsp:cNvPr id="0" name=""/>
        <dsp:cNvSpPr/>
      </dsp:nvSpPr>
      <dsp:spPr>
        <a:xfrm>
          <a:off x="0" y="1526077"/>
          <a:ext cx="4780416" cy="14285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Medicare/Medicaid buy in</a:t>
          </a:r>
        </a:p>
      </dsp:txBody>
      <dsp:txXfrm>
        <a:off x="69737" y="1595814"/>
        <a:ext cx="4640942" cy="1289096"/>
      </dsp:txXfrm>
    </dsp:sp>
    <dsp:sp modelId="{47A933DD-34CA-4FAD-AD19-14115C59AD2E}">
      <dsp:nvSpPr>
        <dsp:cNvPr id="0" name=""/>
        <dsp:cNvSpPr/>
      </dsp:nvSpPr>
      <dsp:spPr>
        <a:xfrm>
          <a:off x="0" y="3049688"/>
          <a:ext cx="4780416" cy="14285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 Compensation providers not utilizing yet</a:t>
          </a:r>
        </a:p>
      </dsp:txBody>
      <dsp:txXfrm>
        <a:off x="69737" y="3119425"/>
        <a:ext cx="4640942" cy="12890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4078-D679-F75C-472F-E265483A5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A3CE11-B0A2-E276-9391-E9163D823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1F532C-F281-3625-0E43-E59FBFC32816}"/>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5" name="Footer Placeholder 4">
            <a:extLst>
              <a:ext uri="{FF2B5EF4-FFF2-40B4-BE49-F238E27FC236}">
                <a16:creationId xmlns:a16="http://schemas.microsoft.com/office/drawing/2014/main" id="{E4CBED45-10D7-DCFB-9EAC-30A972A16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43D5D7-B4A6-45C0-2275-424C089E159C}"/>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127145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9C0-36E2-2C4C-F167-A62D7F5A0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F88FB-18EA-2A69-0082-A94A5AFDE1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8E1F1-99B3-0071-880A-4B5EE16611D0}"/>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5" name="Footer Placeholder 4">
            <a:extLst>
              <a:ext uri="{FF2B5EF4-FFF2-40B4-BE49-F238E27FC236}">
                <a16:creationId xmlns:a16="http://schemas.microsoft.com/office/drawing/2014/main" id="{D8D7E9DD-B5C5-BF3B-7F2B-1E59071243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BBABAF-4961-D05B-3493-40202E59D7F0}"/>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129617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A7453-B0CA-061D-A187-A3CA38409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AA8E6-D6EF-A92F-55D9-66B3A6D991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7B787-9A7D-329E-AD6D-35E87B142BC5}"/>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5" name="Footer Placeholder 4">
            <a:extLst>
              <a:ext uri="{FF2B5EF4-FFF2-40B4-BE49-F238E27FC236}">
                <a16:creationId xmlns:a16="http://schemas.microsoft.com/office/drawing/2014/main" id="{C21A89F9-0C51-BDC7-C8A4-CE5DC683B1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E1D80E-6D6B-2DE1-7872-FEE0049ABDD8}"/>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197985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A5B2-900E-AA53-8456-8F5BB6514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8AA6F-E561-9326-19C6-B915B45596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C992A-BE8E-57C7-FF08-0E2A1FC4C301}"/>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5" name="Footer Placeholder 4">
            <a:extLst>
              <a:ext uri="{FF2B5EF4-FFF2-40B4-BE49-F238E27FC236}">
                <a16:creationId xmlns:a16="http://schemas.microsoft.com/office/drawing/2014/main" id="{0248F45F-DFA9-6294-92F9-0BEF72DE37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B33E31-23B6-2D71-C324-A45EBC8602DB}"/>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187947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7077-3C1C-9726-94F3-0DA0F88F5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575B29-BE7B-763B-0207-9823119AF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CFD26-2C28-5541-764D-55B8A15C0797}"/>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5" name="Footer Placeholder 4">
            <a:extLst>
              <a:ext uri="{FF2B5EF4-FFF2-40B4-BE49-F238E27FC236}">
                <a16:creationId xmlns:a16="http://schemas.microsoft.com/office/drawing/2014/main" id="{08B625B3-3390-D42D-9651-6C0074DA1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1DE2BA-F188-0A37-A37F-932CC4159E46}"/>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242433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993F-F9ED-21B4-E4FA-91E485258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56B69-7E29-D13C-3C67-D493E598AC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AB6A3A-5D24-1D15-BBEA-85F2B4D3DF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95DF5-BDE9-C58F-E543-B35122937C04}"/>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6" name="Footer Placeholder 5">
            <a:extLst>
              <a:ext uri="{FF2B5EF4-FFF2-40B4-BE49-F238E27FC236}">
                <a16:creationId xmlns:a16="http://schemas.microsoft.com/office/drawing/2014/main" id="{69990C45-D22A-6D05-C983-0DA1AC47EB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9A5E70-059C-10C3-CA47-C62B03D9620F}"/>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193357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20B9-938B-BDE7-FC7B-AB9BA27016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28B92-0DA5-F39C-EA25-B9516280C0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2DA767-C8F4-8F30-4F3C-134B55DA8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798CCE-8C0E-D4EA-DE43-1E7E4613F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9E766A-53A9-E6F4-4B62-7763705D43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E0F625-8BB3-570F-4BD5-916794DB3261}"/>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8" name="Footer Placeholder 7">
            <a:extLst>
              <a:ext uri="{FF2B5EF4-FFF2-40B4-BE49-F238E27FC236}">
                <a16:creationId xmlns:a16="http://schemas.microsoft.com/office/drawing/2014/main" id="{65AC7110-698E-96B8-844C-307B38669A4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74B243-8C2A-F61E-439C-A5BCADBCF7D5}"/>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330187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1D5E-350F-C901-8284-A62E5ABEAD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43178-307A-761B-71FD-7E1D3FF54EDB}"/>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4" name="Footer Placeholder 3">
            <a:extLst>
              <a:ext uri="{FF2B5EF4-FFF2-40B4-BE49-F238E27FC236}">
                <a16:creationId xmlns:a16="http://schemas.microsoft.com/office/drawing/2014/main" id="{BB927627-098D-2E6A-BBBF-C81BB8D963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54F750-9276-88C1-E513-056D907B71F5}"/>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341118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2D85E-9FCD-974C-D23D-94B2D8F3294F}"/>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3" name="Footer Placeholder 2">
            <a:extLst>
              <a:ext uri="{FF2B5EF4-FFF2-40B4-BE49-F238E27FC236}">
                <a16:creationId xmlns:a16="http://schemas.microsoft.com/office/drawing/2014/main" id="{F52066A3-90A8-CA57-075C-59D54F1E62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70E1A89-29B1-3B07-7CD3-D366215499D1}"/>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249876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0268-B807-E38F-5063-AD58B7B7F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FD36F0-0F69-4E00-5C00-F958B4BE8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B6955-1FD6-AF8F-425A-4469D04EE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31A4D-B74F-82B1-6AC8-3E21ADA20524}"/>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6" name="Footer Placeholder 5">
            <a:extLst>
              <a:ext uri="{FF2B5EF4-FFF2-40B4-BE49-F238E27FC236}">
                <a16:creationId xmlns:a16="http://schemas.microsoft.com/office/drawing/2014/main" id="{66F7AA7F-ACC8-F45C-6C65-17C3806E22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BA928D-CA89-6CB0-930A-6F31B2CEBD1E}"/>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174373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3EAE-866F-F74B-33D3-62BA31AAD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D846F1-56DE-B958-CE7F-259987427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D264E3-6900-C968-7261-A9AB8A3BB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A1C84-4824-D0CD-AF24-11D12D3B9DCE}"/>
              </a:ext>
            </a:extLst>
          </p:cNvPr>
          <p:cNvSpPr>
            <a:spLocks noGrp="1"/>
          </p:cNvSpPr>
          <p:nvPr>
            <p:ph type="dt" sz="half" idx="10"/>
          </p:nvPr>
        </p:nvSpPr>
        <p:spPr/>
        <p:txBody>
          <a:bodyPr/>
          <a:lstStyle/>
          <a:p>
            <a:fld id="{0E7EEADB-13E3-4C09-B9DB-FC4756DE0C83}" type="datetimeFigureOut">
              <a:rPr lang="en-US" smtClean="0"/>
              <a:t>6/13/2022</a:t>
            </a:fld>
            <a:endParaRPr lang="en-US" dirty="0"/>
          </a:p>
        </p:txBody>
      </p:sp>
      <p:sp>
        <p:nvSpPr>
          <p:cNvPr id="6" name="Footer Placeholder 5">
            <a:extLst>
              <a:ext uri="{FF2B5EF4-FFF2-40B4-BE49-F238E27FC236}">
                <a16:creationId xmlns:a16="http://schemas.microsoft.com/office/drawing/2014/main" id="{AA384F2B-7193-D38B-2A79-DC6D21FA06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EA76EC-BB0E-80C5-EE7B-78C7A945C91C}"/>
              </a:ext>
            </a:extLst>
          </p:cNvPr>
          <p:cNvSpPr>
            <a:spLocks noGrp="1"/>
          </p:cNvSpPr>
          <p:nvPr>
            <p:ph type="sldNum" sz="quarter" idx="12"/>
          </p:nvPr>
        </p:nvSpPr>
        <p:spPr/>
        <p:txBody>
          <a:bodyPr/>
          <a:lstStyle/>
          <a:p>
            <a:fld id="{DBB1880E-A3B3-4D3D-A2F1-5A569F2BA6C9}" type="slidenum">
              <a:rPr lang="en-US" smtClean="0"/>
              <a:t>‹#›</a:t>
            </a:fld>
            <a:endParaRPr lang="en-US" dirty="0"/>
          </a:p>
        </p:txBody>
      </p:sp>
    </p:spTree>
    <p:extLst>
      <p:ext uri="{BB962C8B-B14F-4D97-AF65-F5344CB8AC3E}">
        <p14:creationId xmlns:p14="http://schemas.microsoft.com/office/powerpoint/2010/main" val="395632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6EBFA-F1DE-9095-2C54-4EB532666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6E5583-00C0-160C-6FE6-A83609D36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F087A-DF25-A430-587B-6130F49EC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EEADB-13E3-4C09-B9DB-FC4756DE0C83}" type="datetimeFigureOut">
              <a:rPr lang="en-US" smtClean="0"/>
              <a:t>6/13/2022</a:t>
            </a:fld>
            <a:endParaRPr lang="en-US" dirty="0"/>
          </a:p>
        </p:txBody>
      </p:sp>
      <p:sp>
        <p:nvSpPr>
          <p:cNvPr id="5" name="Footer Placeholder 4">
            <a:extLst>
              <a:ext uri="{FF2B5EF4-FFF2-40B4-BE49-F238E27FC236}">
                <a16:creationId xmlns:a16="http://schemas.microsoft.com/office/drawing/2014/main" id="{B6FE68F6-CC3B-6663-8D8F-BA5FD348C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9DB2129-8485-BD79-637E-02F5D08AA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1880E-A3B3-4D3D-A2F1-5A569F2BA6C9}" type="slidenum">
              <a:rPr lang="en-US" smtClean="0"/>
              <a:t>‹#›</a:t>
            </a:fld>
            <a:endParaRPr lang="en-US" dirty="0"/>
          </a:p>
        </p:txBody>
      </p:sp>
    </p:spTree>
    <p:extLst>
      <p:ext uri="{BB962C8B-B14F-4D97-AF65-F5344CB8AC3E}">
        <p14:creationId xmlns:p14="http://schemas.microsoft.com/office/powerpoint/2010/main" val="224294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F847E1-DBA6-4E25-84E1-AFAFD08608EF}"/>
              </a:ext>
            </a:extLst>
          </p:cNvPr>
          <p:cNvPicPr>
            <a:picLocks noChangeAspect="1"/>
          </p:cNvPicPr>
          <p:nvPr/>
        </p:nvPicPr>
        <p:blipFill rotWithShape="1">
          <a:blip r:embed="rId2"/>
          <a:srcRect l="23298" b="9091"/>
          <a:stretch/>
        </p:blipFill>
        <p:spPr>
          <a:xfrm>
            <a:off x="0" y="-2279501"/>
            <a:ext cx="12183352" cy="9137501"/>
          </a:xfrm>
          <a:prstGeom prst="rect">
            <a:avLst/>
          </a:prstGeom>
        </p:spPr>
      </p:pic>
      <p:sp>
        <p:nvSpPr>
          <p:cNvPr id="2" name="Title 1">
            <a:extLst>
              <a:ext uri="{FF2B5EF4-FFF2-40B4-BE49-F238E27FC236}">
                <a16:creationId xmlns:a16="http://schemas.microsoft.com/office/drawing/2014/main" id="{28E85F52-7DF5-4357-B27E-BDB6CA0A703E}"/>
              </a:ext>
            </a:extLst>
          </p:cNvPr>
          <p:cNvSpPr>
            <a:spLocks noGrp="1"/>
          </p:cNvSpPr>
          <p:nvPr>
            <p:ph type="ctrTitle"/>
          </p:nvPr>
        </p:nvSpPr>
        <p:spPr>
          <a:xfrm>
            <a:off x="1882486" y="1122363"/>
            <a:ext cx="4404014" cy="3204134"/>
          </a:xfrm>
        </p:spPr>
        <p:txBody>
          <a:bodyPr anchor="b">
            <a:normAutofit/>
          </a:bodyPr>
          <a:lstStyle/>
          <a:p>
            <a:pPr algn="l"/>
            <a:r>
              <a:rPr lang="en-US" sz="4000" dirty="0"/>
              <a:t>Social Determinants of Health in Workers Compensation Claims</a:t>
            </a:r>
            <a:br>
              <a:rPr lang="en-US" sz="4000" dirty="0"/>
            </a:br>
            <a:endParaRPr lang="en-US" sz="4000" dirty="0"/>
          </a:p>
        </p:txBody>
      </p:sp>
      <p:sp>
        <p:nvSpPr>
          <p:cNvPr id="3" name="Subtitle 2">
            <a:extLst>
              <a:ext uri="{FF2B5EF4-FFF2-40B4-BE49-F238E27FC236}">
                <a16:creationId xmlns:a16="http://schemas.microsoft.com/office/drawing/2014/main" id="{EEDC121E-8B35-4F70-866C-2E0AB62ADF94}"/>
              </a:ext>
            </a:extLst>
          </p:cNvPr>
          <p:cNvSpPr>
            <a:spLocks noGrp="1"/>
          </p:cNvSpPr>
          <p:nvPr>
            <p:ph type="subTitle" idx="1"/>
          </p:nvPr>
        </p:nvSpPr>
        <p:spPr>
          <a:xfrm>
            <a:off x="1882487" y="4162425"/>
            <a:ext cx="4404013" cy="2422109"/>
          </a:xfrm>
        </p:spPr>
        <p:txBody>
          <a:bodyPr>
            <a:normAutofit fontScale="70000" lnSpcReduction="20000"/>
          </a:bodyPr>
          <a:lstStyle/>
          <a:p>
            <a:pPr algn="l"/>
            <a:r>
              <a:rPr lang="en-US" sz="3300" dirty="0"/>
              <a:t>Mollie Kallen, MS, CRC, CCM  -  CEO MKCM, Inc.</a:t>
            </a:r>
          </a:p>
          <a:p>
            <a:pPr algn="l"/>
            <a:r>
              <a:rPr lang="en-US" sz="3300" dirty="0"/>
              <a:t>Rafael Gonzalez, Esq – Partner Cattie &amp; Gonzalez</a:t>
            </a:r>
          </a:p>
          <a:p>
            <a:pPr algn="l"/>
            <a:r>
              <a:rPr lang="en-US" sz="3300" dirty="0"/>
              <a:t>Mark Pew – Principal Rx Professor and Provost/Co-Founder WorkCompCollege.com</a:t>
            </a:r>
          </a:p>
          <a:p>
            <a:pPr algn="l"/>
            <a:endParaRPr lang="en-US" sz="2000" dirty="0"/>
          </a:p>
        </p:txBody>
      </p:sp>
      <p:pic>
        <p:nvPicPr>
          <p:cNvPr id="6" name="Picture 5" descr="A person smiling for the camera&#10;&#10;Description automatically generated">
            <a:extLst>
              <a:ext uri="{FF2B5EF4-FFF2-40B4-BE49-F238E27FC236}">
                <a16:creationId xmlns:a16="http://schemas.microsoft.com/office/drawing/2014/main" id="{86A03582-916B-4A12-A931-08EEF95C5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515" y="355341"/>
            <a:ext cx="1767509" cy="1961492"/>
          </a:xfrm>
          <a:prstGeom prst="rect">
            <a:avLst/>
          </a:prstGeom>
        </p:spPr>
      </p:pic>
      <p:pic>
        <p:nvPicPr>
          <p:cNvPr id="4" name="Picture 3" descr="2022 Rafael Gonzalez P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131" y="2807788"/>
            <a:ext cx="2417720" cy="1611812"/>
          </a:xfrm>
          <a:prstGeom prst="rect">
            <a:avLst/>
          </a:prstGeom>
        </p:spPr>
      </p:pic>
      <p:pic>
        <p:nvPicPr>
          <p:cNvPr id="7" name="Picture 6" descr="Mark Pe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0576" y="4792959"/>
            <a:ext cx="1791576" cy="1791576"/>
          </a:xfrm>
          <a:prstGeom prst="rect">
            <a:avLst/>
          </a:prstGeom>
        </p:spPr>
      </p:pic>
    </p:spTree>
    <p:extLst>
      <p:ext uri="{BB962C8B-B14F-4D97-AF65-F5344CB8AC3E}">
        <p14:creationId xmlns:p14="http://schemas.microsoft.com/office/powerpoint/2010/main" val="23950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DFF623A-478C-4FE9-A2E7-4BF4496E20AE}"/>
              </a:ext>
            </a:extLst>
          </p:cNvPr>
          <p:cNvGraphicFramePr/>
          <p:nvPr>
            <p:extLst>
              <p:ext uri="{D42A27DB-BD31-4B8C-83A1-F6EECF244321}">
                <p14:modId xmlns:p14="http://schemas.microsoft.com/office/powerpoint/2010/main" val="1796468368"/>
              </p:ext>
            </p:extLst>
          </p:nvPr>
        </p:nvGraphicFramePr>
        <p:xfrm>
          <a:off x="1292572" y="884549"/>
          <a:ext cx="7589520" cy="5334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A20B345-A50C-446A-836A-9305A15952BD}"/>
              </a:ext>
            </a:extLst>
          </p:cNvPr>
          <p:cNvSpPr txBox="1"/>
          <p:nvPr/>
        </p:nvSpPr>
        <p:spPr>
          <a:xfrm>
            <a:off x="8000999" y="2305616"/>
            <a:ext cx="3886609" cy="4154984"/>
          </a:xfrm>
          <a:prstGeom prst="rect">
            <a:avLst/>
          </a:prstGeom>
          <a:noFill/>
        </p:spPr>
        <p:txBody>
          <a:bodyPr wrap="square">
            <a:spAutoFit/>
          </a:bodyPr>
          <a:lstStyle/>
          <a:p>
            <a:pPr>
              <a:defRPr/>
            </a:pPr>
            <a:r>
              <a:rPr lang="en-US" sz="2400" dirty="0"/>
              <a:t>Focus on a whole-person approach to recovery of the patient to increase resiliency and self-efficacy:</a:t>
            </a:r>
          </a:p>
          <a:p>
            <a:pPr>
              <a:defRPr/>
            </a:pPr>
            <a:endParaRPr lang="en-US" sz="2400" dirty="0"/>
          </a:p>
          <a:p>
            <a:pPr marL="285750" indent="-285750">
              <a:buFont typeface="Arial" panose="020B0604020202020204" pitchFamily="34" charset="0"/>
              <a:buChar char="•"/>
              <a:defRPr/>
            </a:pPr>
            <a:r>
              <a:rPr lang="en-US" sz="2400" dirty="0"/>
              <a:t>Claim management</a:t>
            </a:r>
          </a:p>
          <a:p>
            <a:pPr marL="285750" indent="-285750">
              <a:buFont typeface="Arial" panose="020B0604020202020204" pitchFamily="34" charset="0"/>
              <a:buChar char="•"/>
              <a:defRPr/>
            </a:pPr>
            <a:r>
              <a:rPr lang="en-US" sz="2400" dirty="0"/>
              <a:t>Employer </a:t>
            </a:r>
            <a:r>
              <a:rPr lang="mr-IN" sz="2400" dirty="0"/>
              <a:t>–</a:t>
            </a:r>
            <a:r>
              <a:rPr lang="en-US" sz="2400" dirty="0"/>
              <a:t> Zip Codes/ Z Codes</a:t>
            </a:r>
          </a:p>
          <a:p>
            <a:pPr marL="285750" indent="-285750">
              <a:buFont typeface="Arial" panose="020B0604020202020204" pitchFamily="34" charset="0"/>
              <a:buChar char="•"/>
              <a:defRPr/>
            </a:pPr>
            <a:r>
              <a:rPr lang="en-US" sz="2400" dirty="0"/>
              <a:t>Advocacy and alignment</a:t>
            </a:r>
          </a:p>
          <a:p>
            <a:pPr marL="285750" indent="-285750">
              <a:buFont typeface="Arial" panose="020B0604020202020204" pitchFamily="34" charset="0"/>
              <a:buChar char="•"/>
              <a:defRPr/>
            </a:pPr>
            <a:r>
              <a:rPr lang="en-US" sz="2400" dirty="0"/>
              <a:t>Engagement with patient, employer, and physicians</a:t>
            </a:r>
          </a:p>
        </p:txBody>
      </p:sp>
      <p:sp>
        <p:nvSpPr>
          <p:cNvPr id="6" name="Title 3">
            <a:extLst>
              <a:ext uri="{FF2B5EF4-FFF2-40B4-BE49-F238E27FC236}">
                <a16:creationId xmlns:a16="http://schemas.microsoft.com/office/drawing/2014/main" id="{341459D9-E2A3-4AA9-A610-A42FD4807058}"/>
              </a:ext>
            </a:extLst>
          </p:cNvPr>
          <p:cNvSpPr txBox="1">
            <a:spLocks/>
          </p:cNvSpPr>
          <p:nvPr/>
        </p:nvSpPr>
        <p:spPr>
          <a:xfrm>
            <a:off x="2087880" y="-563381"/>
            <a:ext cx="801624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altLang="en-US" u="sng" dirty="0"/>
              <a:t>Approach to Social Competency</a:t>
            </a:r>
          </a:p>
        </p:txBody>
      </p:sp>
    </p:spTree>
    <p:extLst>
      <p:ext uri="{BB962C8B-B14F-4D97-AF65-F5344CB8AC3E}">
        <p14:creationId xmlns:p14="http://schemas.microsoft.com/office/powerpoint/2010/main" val="210985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https://www.neighborhoodatlas.medicine.wisc.edu</a:t>
            </a:r>
          </a:p>
        </p:txBody>
      </p:sp>
      <p:sp>
        <p:nvSpPr>
          <p:cNvPr id="3" name="Content Placeholder 2"/>
          <p:cNvSpPr>
            <a:spLocks noGrp="1"/>
          </p:cNvSpPr>
          <p:nvPr>
            <p:ph idx="1"/>
          </p:nvPr>
        </p:nvSpPr>
        <p:spPr/>
        <p:txBody>
          <a:bodyPr/>
          <a:lstStyle/>
          <a:p>
            <a:r>
              <a:rPr lang="en-US" dirty="0"/>
              <a:t>Screen shot and web address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85" y="1864536"/>
            <a:ext cx="10814059" cy="4482392"/>
          </a:xfrm>
          <a:prstGeom prst="rect">
            <a:avLst/>
          </a:prstGeom>
        </p:spPr>
      </p:pic>
    </p:spTree>
    <p:extLst>
      <p:ext uri="{BB962C8B-B14F-4D97-AF65-F5344CB8AC3E}">
        <p14:creationId xmlns:p14="http://schemas.microsoft.com/office/powerpoint/2010/main" val="266078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06900" y="1188637"/>
            <a:ext cx="3141430" cy="4480726"/>
          </a:xfrm>
        </p:spPr>
        <p:txBody>
          <a:bodyPr>
            <a:normAutofit/>
          </a:bodyPr>
          <a:lstStyle/>
          <a:p>
            <a:pPr algn="r"/>
            <a:r>
              <a:rPr lang="en-US" sz="6600" dirty="0"/>
              <a:t>ICD Z Codes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Autofit/>
          </a:bodyPr>
          <a:lstStyle/>
          <a:p>
            <a:r>
              <a:rPr lang="en-US" dirty="0"/>
              <a:t>In 2015, the International Classification of Diseases medical coding system expanded its section of healthcare claims codes to capture SDOH. These codes, commonly referred to as Z codes, generally are used alongside a primary diagnosis code that describes the illness or injury a patient presents with. </a:t>
            </a:r>
          </a:p>
        </p:txBody>
      </p:sp>
    </p:spTree>
    <p:extLst>
      <p:ext uri="{BB962C8B-B14F-4D97-AF65-F5344CB8AC3E}">
        <p14:creationId xmlns:p14="http://schemas.microsoft.com/office/powerpoint/2010/main" val="240813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06900" y="1188637"/>
            <a:ext cx="3141430" cy="4480726"/>
          </a:xfrm>
        </p:spPr>
        <p:txBody>
          <a:bodyPr>
            <a:normAutofit/>
          </a:bodyPr>
          <a:lstStyle/>
          <a:p>
            <a:pPr algn="r"/>
            <a:r>
              <a:rPr lang="en-US" sz="6600" dirty="0"/>
              <a:t>Using Z Codes in Work Comp</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rmAutofit lnSpcReduction="10000"/>
          </a:bodyPr>
          <a:lstStyle/>
          <a:p>
            <a:r>
              <a:rPr lang="en-US" dirty="0"/>
              <a:t>When using Z codes providers can detail about an injured worker’s SDOH and provide the employer, insurer, and claims handler details about specific issues or needs </a:t>
            </a:r>
          </a:p>
          <a:p>
            <a:r>
              <a:rPr lang="en-US" dirty="0"/>
              <a:t> Concern areas are:  food, housing, transportation, education, violence, employment and other factors that influence health.</a:t>
            </a:r>
          </a:p>
          <a:p>
            <a:endParaRPr lang="en-US" sz="2400" dirty="0"/>
          </a:p>
        </p:txBody>
      </p:sp>
    </p:spTree>
    <p:extLst>
      <p:ext uri="{BB962C8B-B14F-4D97-AF65-F5344CB8AC3E}">
        <p14:creationId xmlns:p14="http://schemas.microsoft.com/office/powerpoint/2010/main" val="154904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06900" y="1188637"/>
            <a:ext cx="3141430" cy="4480726"/>
          </a:xfrm>
        </p:spPr>
        <p:txBody>
          <a:bodyPr>
            <a:normAutofit/>
          </a:bodyPr>
          <a:lstStyle/>
          <a:p>
            <a:pPr algn="r"/>
            <a:r>
              <a:rPr lang="en-US" sz="6100" dirty="0"/>
              <a:t>Examples of Z Codes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rmAutofit fontScale="92500"/>
          </a:bodyPr>
          <a:lstStyle/>
          <a:p>
            <a:r>
              <a:rPr lang="en-US" sz="2400" dirty="0"/>
              <a:t>Sample Z Codes</a:t>
            </a:r>
          </a:p>
          <a:p>
            <a:pPr lvl="1"/>
            <a:r>
              <a:rPr lang="en-US" dirty="0"/>
              <a:t>Z55: Problems related to education and literacy</a:t>
            </a:r>
          </a:p>
          <a:p>
            <a:pPr lvl="1"/>
            <a:r>
              <a:rPr lang="en-US" dirty="0"/>
              <a:t>Z56 Problems related to employment and unemployment</a:t>
            </a:r>
          </a:p>
          <a:p>
            <a:pPr lvl="1"/>
            <a:r>
              <a:rPr lang="en-US" dirty="0"/>
              <a:t>Z57: Occupational exposure to risk factors</a:t>
            </a:r>
          </a:p>
          <a:p>
            <a:pPr lvl="1"/>
            <a:r>
              <a:rPr lang="en-US" dirty="0"/>
              <a:t>Z59: Problems related to housing and economic circumstances</a:t>
            </a:r>
          </a:p>
          <a:p>
            <a:pPr lvl="1"/>
            <a:r>
              <a:rPr lang="en-US" dirty="0"/>
              <a:t>Z64: Problems related to certain psychosocial circumstances</a:t>
            </a:r>
          </a:p>
          <a:p>
            <a:endParaRPr lang="en-US" sz="2200" dirty="0"/>
          </a:p>
        </p:txBody>
      </p:sp>
    </p:spTree>
    <p:extLst>
      <p:ext uri="{BB962C8B-B14F-4D97-AF65-F5344CB8AC3E}">
        <p14:creationId xmlns:p14="http://schemas.microsoft.com/office/powerpoint/2010/main" val="167832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06900" y="1188637"/>
            <a:ext cx="3141430" cy="4480726"/>
          </a:xfrm>
        </p:spPr>
        <p:txBody>
          <a:bodyPr>
            <a:normAutofit/>
          </a:bodyPr>
          <a:lstStyle/>
          <a:p>
            <a:pPr algn="r"/>
            <a:r>
              <a:rPr lang="en-US" sz="6600" dirty="0"/>
              <a:t>Z Code Details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rmAutofit/>
          </a:bodyPr>
          <a:lstStyle/>
          <a:p>
            <a:r>
              <a:rPr lang="en-US" sz="2400" dirty="0"/>
              <a:t>Z codes have subcodes for underlying socioeconomic or psychosocial health issues. For example: </a:t>
            </a:r>
          </a:p>
          <a:p>
            <a:pPr lvl="1"/>
            <a:r>
              <a:rPr lang="en-US" dirty="0"/>
              <a:t>Z56.2 threat of job loss,</a:t>
            </a:r>
          </a:p>
          <a:p>
            <a:pPr lvl="1"/>
            <a:r>
              <a:rPr lang="en-US" dirty="0"/>
              <a:t>Z56.3 stressful work schedule,</a:t>
            </a:r>
          </a:p>
          <a:p>
            <a:pPr lvl="1"/>
            <a:r>
              <a:rPr lang="en-US" dirty="0"/>
              <a:t>Z56.4 discord with boss and workmates</a:t>
            </a:r>
          </a:p>
          <a:p>
            <a:pPr lvl="1"/>
            <a:r>
              <a:rPr lang="en-US" dirty="0"/>
              <a:t>Z59.0 indicates homelessness</a:t>
            </a:r>
          </a:p>
          <a:p>
            <a:pPr lvl="1"/>
            <a:r>
              <a:rPr lang="en-US" dirty="0"/>
              <a:t>Z59.6 indicates low income </a:t>
            </a:r>
          </a:p>
          <a:p>
            <a:pPr lvl="1"/>
            <a:endParaRPr lang="en-US" dirty="0"/>
          </a:p>
          <a:p>
            <a:endParaRPr lang="en-US" sz="2400" dirty="0"/>
          </a:p>
        </p:txBody>
      </p:sp>
    </p:spTree>
    <p:extLst>
      <p:ext uri="{BB962C8B-B14F-4D97-AF65-F5344CB8AC3E}">
        <p14:creationId xmlns:p14="http://schemas.microsoft.com/office/powerpoint/2010/main" val="389438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06900" y="1188637"/>
            <a:ext cx="3057101" cy="4480726"/>
          </a:xfrm>
        </p:spPr>
        <p:txBody>
          <a:bodyPr>
            <a:normAutofit/>
          </a:bodyPr>
          <a:lstStyle/>
          <a:p>
            <a:pPr algn="r"/>
            <a:r>
              <a:rPr lang="en-US" sz="5600" dirty="0"/>
              <a:t>Slow Adoption of Z Codes</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4C871F3-234B-AA32-BB15-76BA7A28C5C0}"/>
              </a:ext>
            </a:extLst>
          </p:cNvPr>
          <p:cNvGraphicFramePr>
            <a:graphicFrameLocks noGrp="1"/>
          </p:cNvGraphicFramePr>
          <p:nvPr>
            <p:ph idx="1"/>
            <p:extLst>
              <p:ext uri="{D42A27DB-BD31-4B8C-83A1-F6EECF244321}">
                <p14:modId xmlns:p14="http://schemas.microsoft.com/office/powerpoint/2010/main" val="280190246"/>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79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t>6 Ideas to Get You Started  - Takeaways</a:t>
            </a:r>
          </a:p>
        </p:txBody>
      </p:sp>
      <p:pic>
        <p:nvPicPr>
          <p:cNvPr id="5" name="Picture 4" descr="Hands-on top of each other">
            <a:extLst>
              <a:ext uri="{FF2B5EF4-FFF2-40B4-BE49-F238E27FC236}">
                <a16:creationId xmlns:a16="http://schemas.microsoft.com/office/drawing/2014/main" id="{6911778D-123E-AA35-3394-F612D7D7F277}"/>
              </a:ext>
            </a:extLst>
          </p:cNvPr>
          <p:cNvPicPr>
            <a:picLocks noChangeAspect="1"/>
          </p:cNvPicPr>
          <p:nvPr/>
        </p:nvPicPr>
        <p:blipFill rotWithShape="1">
          <a:blip r:embed="rId2"/>
          <a:srcRect l="51840" r="914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lnSpcReduction="10000"/>
          </a:bodyPr>
          <a:lstStyle/>
          <a:p>
            <a:r>
              <a:rPr lang="en-US" dirty="0"/>
              <a:t>Collect Your Own Data</a:t>
            </a:r>
          </a:p>
          <a:p>
            <a:r>
              <a:rPr lang="en-US" dirty="0"/>
              <a:t>Helping Employees with Social Needs (External v. Internal)</a:t>
            </a:r>
          </a:p>
          <a:p>
            <a:r>
              <a:rPr lang="en-US" dirty="0"/>
              <a:t>Educate Employees About WC</a:t>
            </a:r>
          </a:p>
          <a:p>
            <a:r>
              <a:rPr lang="en-US" dirty="0"/>
              <a:t>Bring in Agencies and Platforms</a:t>
            </a:r>
          </a:p>
          <a:p>
            <a:r>
              <a:rPr lang="en-US" dirty="0"/>
              <a:t>Partner with Medical Institutions</a:t>
            </a:r>
          </a:p>
          <a:p>
            <a:r>
              <a:rPr lang="en-US" dirty="0"/>
              <a:t>Advocacy Organizations</a:t>
            </a:r>
          </a:p>
          <a:p>
            <a:endParaRPr lang="en-US" sz="2000" dirty="0"/>
          </a:p>
          <a:p>
            <a:endParaRPr lang="en-US" sz="2000" dirty="0"/>
          </a:p>
        </p:txBody>
      </p:sp>
    </p:spTree>
    <p:extLst>
      <p:ext uri="{BB962C8B-B14F-4D97-AF65-F5344CB8AC3E}">
        <p14:creationId xmlns:p14="http://schemas.microsoft.com/office/powerpoint/2010/main" val="33139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B355AD5D-4262-4B3D-A5FB-6B59377CFEE2}"/>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                  </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BFC7697-71D2-1597-C9AD-95C85F2C8F6D}"/>
              </a:ext>
            </a:extLst>
          </p:cNvPr>
          <p:cNvSpPr>
            <a:spLocks noGrp="1"/>
          </p:cNvSpPr>
          <p:nvPr>
            <p:ph idx="1"/>
          </p:nvPr>
        </p:nvSpPr>
        <p:spPr/>
        <p:txBody>
          <a:bodyPr/>
          <a:lstStyle/>
          <a:p>
            <a:pPr marL="0" indent="0">
              <a:buNone/>
            </a:pPr>
            <a:r>
              <a:rPr lang="en-US" dirty="0"/>
              <a:t>                             </a:t>
            </a:r>
          </a:p>
        </p:txBody>
      </p:sp>
      <p:pic>
        <p:nvPicPr>
          <p:cNvPr id="13" name="Picture 12" descr="Thank You Slides | Free PowerPoint Template">
            <a:extLst>
              <a:ext uri="{FF2B5EF4-FFF2-40B4-BE49-F238E27FC236}">
                <a16:creationId xmlns:a16="http://schemas.microsoft.com/office/drawing/2014/main" id="{E0151566-48FE-E48E-70AB-53B16B83B5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06281" y="1489315"/>
            <a:ext cx="5006488" cy="4351337"/>
          </a:xfrm>
          <a:prstGeom prst="rect">
            <a:avLst/>
          </a:prstGeom>
        </p:spPr>
      </p:pic>
      <p:pic>
        <p:nvPicPr>
          <p:cNvPr id="15" name="Picture 14">
            <a:extLst>
              <a:ext uri="{FF2B5EF4-FFF2-40B4-BE49-F238E27FC236}">
                <a16:creationId xmlns:a16="http://schemas.microsoft.com/office/drawing/2014/main" id="{ECFBE00B-B12C-8903-15A2-5E64AFA45815}"/>
              </a:ext>
            </a:extLst>
          </p:cNvPr>
          <p:cNvPicPr>
            <a:picLocks noChangeAspect="1"/>
          </p:cNvPicPr>
          <p:nvPr/>
        </p:nvPicPr>
        <p:blipFill>
          <a:blip r:embed="rId3"/>
          <a:stretch>
            <a:fillRect/>
          </a:stretch>
        </p:blipFill>
        <p:spPr>
          <a:xfrm>
            <a:off x="933562" y="1489315"/>
            <a:ext cx="4495017" cy="4489328"/>
          </a:xfrm>
          <a:prstGeom prst="rect">
            <a:avLst/>
          </a:prstGeom>
        </p:spPr>
      </p:pic>
    </p:spTree>
    <p:extLst>
      <p:ext uri="{BB962C8B-B14F-4D97-AF65-F5344CB8AC3E}">
        <p14:creationId xmlns:p14="http://schemas.microsoft.com/office/powerpoint/2010/main" val="310041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A020-383B-464C-B2F4-2EBC70671478}"/>
              </a:ext>
            </a:extLst>
          </p:cNvPr>
          <p:cNvSpPr>
            <a:spLocks noGrp="1"/>
          </p:cNvSpPr>
          <p:nvPr>
            <p:ph type="title"/>
          </p:nvPr>
        </p:nvSpPr>
        <p:spPr>
          <a:xfrm>
            <a:off x="5255079" y="634947"/>
            <a:ext cx="4931229" cy="1450757"/>
          </a:xfrm>
        </p:spPr>
        <p:txBody>
          <a:bodyPr>
            <a:normAutofit/>
          </a:bodyPr>
          <a:lstStyle/>
          <a:p>
            <a:r>
              <a:rPr lang="en-US" dirty="0"/>
              <a:t>Social Determinants of Health</a:t>
            </a:r>
          </a:p>
        </p:txBody>
      </p:sp>
      <p:pic>
        <p:nvPicPr>
          <p:cNvPr id="5" name="Picture 4" descr="The planet earth taken from the outer space">
            <a:extLst>
              <a:ext uri="{FF2B5EF4-FFF2-40B4-BE49-F238E27FC236}">
                <a16:creationId xmlns:a16="http://schemas.microsoft.com/office/drawing/2014/main" id="{F275C88C-DBAD-4EFC-BC2B-0E757FFDA09C}"/>
              </a:ext>
            </a:extLst>
          </p:cNvPr>
          <p:cNvPicPr>
            <a:picLocks noChangeAspect="1"/>
          </p:cNvPicPr>
          <p:nvPr/>
        </p:nvPicPr>
        <p:blipFill rotWithShape="1">
          <a:blip r:embed="rId2"/>
          <a:srcRect l="61591" r="1563" b="1"/>
          <a:stretch/>
        </p:blipFill>
        <p:spPr>
          <a:xfrm>
            <a:off x="1999499" y="640081"/>
            <a:ext cx="3000986" cy="5314406"/>
          </a:xfrm>
          <a:prstGeom prst="rect">
            <a:avLst/>
          </a:prstGeom>
        </p:spPr>
      </p:pic>
      <p:sp>
        <p:nvSpPr>
          <p:cNvPr id="3" name="Content Placeholder 2">
            <a:extLst>
              <a:ext uri="{FF2B5EF4-FFF2-40B4-BE49-F238E27FC236}">
                <a16:creationId xmlns:a16="http://schemas.microsoft.com/office/drawing/2014/main" id="{E0636DD3-FC72-4AA9-9C74-4ECB1F4A0F65}"/>
              </a:ext>
            </a:extLst>
          </p:cNvPr>
          <p:cNvSpPr>
            <a:spLocks noGrp="1"/>
          </p:cNvSpPr>
          <p:nvPr>
            <p:ph idx="1"/>
          </p:nvPr>
        </p:nvSpPr>
        <p:spPr>
          <a:xfrm>
            <a:off x="5255076" y="2198914"/>
            <a:ext cx="4931230" cy="3670180"/>
          </a:xfrm>
        </p:spPr>
        <p:txBody>
          <a:bodyPr>
            <a:normAutofit fontScale="92500" lnSpcReduction="20000"/>
          </a:bodyPr>
          <a:lstStyle/>
          <a:p>
            <a:r>
              <a:rPr lang="en-US" b="0" i="0" dirty="0">
                <a:effectLst/>
                <a:latin typeface="Open Sans" panose="020B0606030504020204" pitchFamily="34" charset="0"/>
              </a:rPr>
              <a:t>The conditions in which we are born, live, learn, work, play, worship, and age – known as social determinants of health (SDOH) – have a profound impact on health. They influence the opportunities available to us to practice healthy behaviors, enhancing or limiting our ability to live healthy lives.</a:t>
            </a:r>
          </a:p>
        </p:txBody>
      </p:sp>
    </p:spTree>
    <p:extLst>
      <p:ext uri="{BB962C8B-B14F-4D97-AF65-F5344CB8AC3E}">
        <p14:creationId xmlns:p14="http://schemas.microsoft.com/office/powerpoint/2010/main" val="159261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E275-2B83-4784-92F4-F357530386C7}"/>
              </a:ext>
            </a:extLst>
          </p:cNvPr>
          <p:cNvSpPr>
            <a:spLocks noGrp="1"/>
          </p:cNvSpPr>
          <p:nvPr>
            <p:ph type="title"/>
          </p:nvPr>
        </p:nvSpPr>
        <p:spPr>
          <a:xfrm>
            <a:off x="5410201" y="634947"/>
            <a:ext cx="4776107" cy="1450757"/>
          </a:xfrm>
        </p:spPr>
        <p:txBody>
          <a:bodyPr>
            <a:normAutofit/>
          </a:bodyPr>
          <a:lstStyle/>
          <a:p>
            <a:r>
              <a:rPr lang="en-US" sz="4700" dirty="0"/>
              <a:t>Definition of SDOH</a:t>
            </a:r>
          </a:p>
        </p:txBody>
      </p:sp>
      <p:pic>
        <p:nvPicPr>
          <p:cNvPr id="5" name="Picture 4" descr="Question mark on green pastel background">
            <a:extLst>
              <a:ext uri="{FF2B5EF4-FFF2-40B4-BE49-F238E27FC236}">
                <a16:creationId xmlns:a16="http://schemas.microsoft.com/office/drawing/2014/main" id="{A0324D98-497E-4050-81FE-4F2C48E30194}"/>
              </a:ext>
            </a:extLst>
          </p:cNvPr>
          <p:cNvPicPr>
            <a:picLocks noChangeAspect="1"/>
          </p:cNvPicPr>
          <p:nvPr/>
        </p:nvPicPr>
        <p:blipFill rotWithShape="1">
          <a:blip r:embed="rId2"/>
          <a:srcRect l="50853" r="11039" b="-2"/>
          <a:stretch/>
        </p:blipFill>
        <p:spPr>
          <a:xfrm>
            <a:off x="1524020" y="-12128"/>
            <a:ext cx="3490702" cy="6870127"/>
          </a:xfrm>
          <a:prstGeom prst="rect">
            <a:avLst/>
          </a:prstGeom>
        </p:spPr>
      </p:pic>
      <p:sp>
        <p:nvSpPr>
          <p:cNvPr id="3" name="Content Placeholder 2">
            <a:extLst>
              <a:ext uri="{FF2B5EF4-FFF2-40B4-BE49-F238E27FC236}">
                <a16:creationId xmlns:a16="http://schemas.microsoft.com/office/drawing/2014/main" id="{6DC0D652-7520-4460-B784-318634E1BC75}"/>
              </a:ext>
            </a:extLst>
          </p:cNvPr>
          <p:cNvSpPr>
            <a:spLocks noGrp="1"/>
          </p:cNvSpPr>
          <p:nvPr>
            <p:ph idx="1"/>
          </p:nvPr>
        </p:nvSpPr>
        <p:spPr>
          <a:xfrm>
            <a:off x="5410201" y="2198914"/>
            <a:ext cx="4776107" cy="3670180"/>
          </a:xfrm>
        </p:spPr>
        <p:txBody>
          <a:bodyPr>
            <a:normAutofit fontScale="70000" lnSpcReduction="20000"/>
          </a:bodyPr>
          <a:lstStyle/>
          <a:p>
            <a:r>
              <a:rPr lang="en-US" dirty="0"/>
              <a:t>What is it?</a:t>
            </a:r>
          </a:p>
          <a:p>
            <a:r>
              <a:rPr lang="en-US" dirty="0"/>
              <a:t>Why is it important?</a:t>
            </a:r>
          </a:p>
          <a:p>
            <a:r>
              <a:rPr lang="en-US" dirty="0"/>
              <a:t>How does it impact Worker’s Compensation?</a:t>
            </a:r>
          </a:p>
          <a:p>
            <a:r>
              <a:rPr lang="en-US" dirty="0"/>
              <a:t>How does it impact medical care and treatment?</a:t>
            </a:r>
          </a:p>
          <a:p>
            <a:r>
              <a:rPr lang="en-US" dirty="0"/>
              <a:t>Why do we need to pay attention to it?</a:t>
            </a:r>
          </a:p>
          <a:p>
            <a:r>
              <a:rPr lang="en-US" dirty="0"/>
              <a:t>What types of changes will it impact on our industry?</a:t>
            </a:r>
          </a:p>
          <a:p>
            <a:r>
              <a:rPr lang="en-US" dirty="0"/>
              <a:t>External and internal SDOH</a:t>
            </a:r>
          </a:p>
          <a:p>
            <a:r>
              <a:rPr lang="en-US" dirty="0"/>
              <a:t>Financial advantage </a:t>
            </a:r>
          </a:p>
        </p:txBody>
      </p:sp>
    </p:spTree>
    <p:extLst>
      <p:ext uri="{BB962C8B-B14F-4D97-AF65-F5344CB8AC3E}">
        <p14:creationId xmlns:p14="http://schemas.microsoft.com/office/powerpoint/2010/main" val="34356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9626FB-940B-4CE7-8590-11372228D04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600" kern="1200" dirty="0">
                <a:solidFill>
                  <a:srgbClr val="FFFFFF"/>
                </a:solidFill>
                <a:latin typeface="+mj-lt"/>
                <a:ea typeface="+mj-ea"/>
                <a:cs typeface="+mj-cs"/>
              </a:rPr>
              <a:t>What are the Social Determinants of Health?</a:t>
            </a:r>
          </a:p>
        </p:txBody>
      </p:sp>
      <p:pic>
        <p:nvPicPr>
          <p:cNvPr id="1026" name="Picture 2" descr="What Are Social Determinants of Health | Sunshine Community Health Center">
            <a:extLst>
              <a:ext uri="{FF2B5EF4-FFF2-40B4-BE49-F238E27FC236}">
                <a16:creationId xmlns:a16="http://schemas.microsoft.com/office/drawing/2014/main" id="{514B99B3-9E64-4006-9B80-15D736AEB8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60026" y="467208"/>
            <a:ext cx="6310551" cy="59235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5496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Economic Stability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lvl="0"/>
            <a:r>
              <a:rPr lang="en-US" sz="3600" dirty="0"/>
              <a:t>Income level and the ability to secure financial resources affects everything from where people live, to what foods they can afford and whether they can pay for healthcare, childcare and transportation.</a:t>
            </a:r>
          </a:p>
          <a:p>
            <a:endParaRPr lang="en-US" dirty="0"/>
          </a:p>
        </p:txBody>
      </p:sp>
    </p:spTree>
    <p:extLst>
      <p:ext uri="{BB962C8B-B14F-4D97-AF65-F5344CB8AC3E}">
        <p14:creationId xmlns:p14="http://schemas.microsoft.com/office/powerpoint/2010/main" val="372464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Pile of books with an apple on top">
            <a:extLst>
              <a:ext uri="{FF2B5EF4-FFF2-40B4-BE49-F238E27FC236}">
                <a16:creationId xmlns:a16="http://schemas.microsoft.com/office/drawing/2014/main" id="{9DDC6B2E-6491-3C47-6760-CFB89D6D20C0}"/>
              </a:ext>
            </a:extLst>
          </p:cNvPr>
          <p:cNvPicPr>
            <a:picLocks noChangeAspect="1"/>
          </p:cNvPicPr>
          <p:nvPr/>
        </p:nvPicPr>
        <p:blipFill rotWithShape="1">
          <a:blip r:embed="rId2"/>
          <a:srcRect l="43664" r="323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27048" y="407987"/>
            <a:ext cx="5721484" cy="1325563"/>
          </a:xfrm>
        </p:spPr>
        <p:txBody>
          <a:bodyPr>
            <a:normAutofit/>
          </a:bodyPr>
          <a:lstStyle/>
          <a:p>
            <a:r>
              <a:rPr lang="en-US" dirty="0"/>
              <a:t>Education Access</a:t>
            </a:r>
          </a:p>
        </p:txBody>
      </p:sp>
      <p:sp>
        <p:nvSpPr>
          <p:cNvPr id="3" name="Content Placeholder 2"/>
          <p:cNvSpPr>
            <a:spLocks noGrp="1"/>
          </p:cNvSpPr>
          <p:nvPr>
            <p:ph idx="1"/>
          </p:nvPr>
        </p:nvSpPr>
        <p:spPr>
          <a:xfrm>
            <a:off x="5827048" y="1868487"/>
            <a:ext cx="5721484" cy="4351338"/>
          </a:xfrm>
        </p:spPr>
        <p:txBody>
          <a:bodyPr>
            <a:normAutofit fontScale="92500" lnSpcReduction="10000"/>
          </a:bodyPr>
          <a:lstStyle/>
          <a:p>
            <a:pPr lvl="0"/>
            <a:r>
              <a:rPr lang="en-US" sz="3600" dirty="0"/>
              <a:t>Education Access - Language, literacy, and the level of education someone attains affects health outcomes. People with higher education are more likely to have higher levels of income, able to meet essential family needs, live in safer neighborhoods, and eat healthier foods.</a:t>
            </a:r>
          </a:p>
          <a:p>
            <a:endParaRPr lang="en-US" dirty="0"/>
          </a:p>
        </p:txBody>
      </p:sp>
    </p:spTree>
    <p:extLst>
      <p:ext uri="{BB962C8B-B14F-4D97-AF65-F5344CB8AC3E}">
        <p14:creationId xmlns:p14="http://schemas.microsoft.com/office/powerpoint/2010/main" val="131033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1188069" y="381935"/>
            <a:ext cx="4008583" cy="5974414"/>
          </a:xfrm>
        </p:spPr>
        <p:txBody>
          <a:bodyPr anchor="ctr">
            <a:normAutofit/>
          </a:bodyPr>
          <a:lstStyle/>
          <a:p>
            <a:r>
              <a:rPr lang="en-US" sz="6800" dirty="0">
                <a:solidFill>
                  <a:srgbClr val="FFFFFF"/>
                </a:solidFill>
              </a:rPr>
              <a:t>Healthcare Quality</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p:cNvSpPr>
            <a:spLocks noGrp="1"/>
          </p:cNvSpPr>
          <p:nvPr>
            <p:ph idx="1"/>
          </p:nvPr>
        </p:nvSpPr>
        <p:spPr>
          <a:xfrm>
            <a:off x="6297233" y="518400"/>
            <a:ext cx="4771607" cy="5837949"/>
          </a:xfrm>
        </p:spPr>
        <p:txBody>
          <a:bodyPr anchor="ctr">
            <a:normAutofit/>
          </a:bodyPr>
          <a:lstStyle/>
          <a:p>
            <a:pPr lvl="0"/>
            <a:r>
              <a:rPr lang="en-US" sz="3600" dirty="0">
                <a:solidFill>
                  <a:schemeClr val="tx1">
                    <a:alpha val="80000"/>
                  </a:schemeClr>
                </a:solidFill>
              </a:rPr>
              <a:t>The ability to access quality healthcare from physicians, clinics, hospitals, and other facilities and providers, and understanding when and how to seek care—health literacy—are important components of positive health outcomes.</a:t>
            </a:r>
          </a:p>
          <a:p>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702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624568"/>
            <a:ext cx="3766457" cy="5412920"/>
          </a:xfrm>
        </p:spPr>
        <p:txBody>
          <a:bodyPr>
            <a:normAutofit/>
          </a:bodyPr>
          <a:lstStyle/>
          <a:p>
            <a:r>
              <a:rPr lang="en-US" dirty="0">
                <a:solidFill>
                  <a:srgbClr val="FFFFFF"/>
                </a:solidFill>
              </a:rPr>
              <a:t>Neighborhood</a:t>
            </a:r>
          </a:p>
        </p:txBody>
      </p:sp>
      <p:sp>
        <p:nvSpPr>
          <p:cNvPr id="3" name="Content Placeholder 2"/>
          <p:cNvSpPr>
            <a:spLocks noGrp="1"/>
          </p:cNvSpPr>
          <p:nvPr>
            <p:ph idx="1"/>
          </p:nvPr>
        </p:nvSpPr>
        <p:spPr>
          <a:xfrm>
            <a:off x="5600700" y="624568"/>
            <a:ext cx="5753098" cy="5412920"/>
          </a:xfrm>
        </p:spPr>
        <p:txBody>
          <a:bodyPr anchor="ctr">
            <a:normAutofit/>
          </a:bodyPr>
          <a:lstStyle/>
          <a:p>
            <a:pPr lvl="0"/>
            <a:r>
              <a:rPr lang="en-US" sz="3600" dirty="0"/>
              <a:t>People living in food deserts, communities with high crime or domestic violence, neighborhoods with poor air and water quality, lack of green spaces, and buildings with asbestos and insects, are significantly more likely to have poor physical and mental health. </a:t>
            </a:r>
          </a:p>
        </p:txBody>
      </p:sp>
    </p:spTree>
    <p:extLst>
      <p:ext uri="{BB962C8B-B14F-4D97-AF65-F5344CB8AC3E}">
        <p14:creationId xmlns:p14="http://schemas.microsoft.com/office/powerpoint/2010/main" val="122441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56826" y="1112969"/>
            <a:ext cx="3937298" cy="4166010"/>
          </a:xfrm>
        </p:spPr>
        <p:txBody>
          <a:bodyPr>
            <a:normAutofit/>
          </a:bodyPr>
          <a:lstStyle/>
          <a:p>
            <a:r>
              <a:rPr lang="en-US" dirty="0">
                <a:solidFill>
                  <a:srgbClr val="FFFFFF"/>
                </a:solidFill>
              </a:rPr>
              <a:t>Social Environment</a:t>
            </a:r>
          </a:p>
        </p:txBody>
      </p:sp>
      <p:sp>
        <p:nvSpPr>
          <p:cNvPr id="33" name="Freeform: Shape 3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6096000" y="820880"/>
            <a:ext cx="5730240" cy="5600240"/>
          </a:xfrm>
        </p:spPr>
        <p:txBody>
          <a:bodyPr anchor="t">
            <a:normAutofit/>
          </a:bodyPr>
          <a:lstStyle/>
          <a:p>
            <a:pPr lvl="0"/>
            <a:r>
              <a:rPr lang="en-US" dirty="0"/>
              <a:t>Social connectedness and a supportive community foster better health. </a:t>
            </a:r>
          </a:p>
          <a:p>
            <a:pPr lvl="0"/>
            <a:r>
              <a:rPr lang="en-US" dirty="0"/>
              <a:t>Loneliness and isolation can reduce life expectancy and lead to chronic mental  and physical conditions. </a:t>
            </a:r>
          </a:p>
          <a:p>
            <a:pPr lvl="0"/>
            <a:r>
              <a:rPr lang="en-US" dirty="0"/>
              <a:t>Isolation is a social risk factor that predicts mortality in a similar way to clinical risk factors. </a:t>
            </a:r>
          </a:p>
          <a:p>
            <a:r>
              <a:rPr lang="en-US" dirty="0"/>
              <a:t>Racism, ethnic and religious discrimination, and dysfunctional family environments act similarly to social risk factors. </a:t>
            </a:r>
          </a:p>
        </p:txBody>
      </p:sp>
      <p:sp>
        <p:nvSpPr>
          <p:cNvPr id="39" name="Freeform: Shape 3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232593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770</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Open Sans</vt:lpstr>
      <vt:lpstr>Office Theme</vt:lpstr>
      <vt:lpstr>Social Determinants of Health in Workers Compensation Claims </vt:lpstr>
      <vt:lpstr>Social Determinants of Health</vt:lpstr>
      <vt:lpstr>Definition of SDOH</vt:lpstr>
      <vt:lpstr>What are the Social Determinants of Health?</vt:lpstr>
      <vt:lpstr>Economic Stability</vt:lpstr>
      <vt:lpstr>Education Access</vt:lpstr>
      <vt:lpstr>Healthcare Quality</vt:lpstr>
      <vt:lpstr>Neighborhood</vt:lpstr>
      <vt:lpstr>Social Environment</vt:lpstr>
      <vt:lpstr>PowerPoint Presentation</vt:lpstr>
      <vt:lpstr>https://www.neighborhoodatlas.medicine.wisc.edu</vt:lpstr>
      <vt:lpstr>ICD Z Codes</vt:lpstr>
      <vt:lpstr>Using Z Codes in Work Comp</vt:lpstr>
      <vt:lpstr>Examples of Z Codes</vt:lpstr>
      <vt:lpstr>Z Code Details</vt:lpstr>
      <vt:lpstr>Slow Adoption of Z Codes</vt:lpstr>
      <vt:lpstr>6 Ideas to Get You Started  - Takeaways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Determinants of Health Impact on Medicine, Claims &amp; Case Management and Concussions</dc:title>
  <dc:creator>Mollie Kallen</dc:creator>
  <cp:lastModifiedBy>Mollie Kallen</cp:lastModifiedBy>
  <cp:revision>13</cp:revision>
  <dcterms:created xsi:type="dcterms:W3CDTF">2022-05-24T19:24:01Z</dcterms:created>
  <dcterms:modified xsi:type="dcterms:W3CDTF">2022-06-13T23:55:12Z</dcterms:modified>
</cp:coreProperties>
</file>